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9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2" r:id="rId6"/>
    <p:sldId id="275" r:id="rId7"/>
    <p:sldId id="294" r:id="rId8"/>
    <p:sldId id="277" r:id="rId9"/>
    <p:sldId id="276" r:id="rId10"/>
    <p:sldId id="301" r:id="rId11"/>
    <p:sldId id="296" r:id="rId12"/>
    <p:sldId id="261" r:id="rId13"/>
    <p:sldId id="291" r:id="rId14"/>
    <p:sldId id="292" r:id="rId15"/>
    <p:sldId id="281" r:id="rId16"/>
    <p:sldId id="282" r:id="rId17"/>
    <p:sldId id="279" r:id="rId18"/>
    <p:sldId id="302" r:id="rId19"/>
    <p:sldId id="266" r:id="rId20"/>
    <p:sldId id="299" r:id="rId21"/>
    <p:sldId id="300" r:id="rId22"/>
    <p:sldId id="303" r:id="rId23"/>
    <p:sldId id="283" r:id="rId24"/>
    <p:sldId id="284" r:id="rId25"/>
    <p:sldId id="273" r:id="rId26"/>
    <p:sldId id="289" r:id="rId27"/>
    <p:sldId id="297" r:id="rId28"/>
    <p:sldId id="290" r:id="rId29"/>
    <p:sldId id="295" r:id="rId30"/>
    <p:sldId id="269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3DE"/>
    <a:srgbClr val="EA4242"/>
    <a:srgbClr val="F5F7A7"/>
    <a:srgbClr val="6FED75"/>
    <a:srgbClr val="179EA1"/>
    <a:srgbClr val="F55737"/>
    <a:srgbClr val="FC3A3A"/>
    <a:srgbClr val="E1E381"/>
    <a:srgbClr val="F67ACD"/>
    <a:srgbClr val="F54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09" autoAdjust="0"/>
    <p:restoredTop sz="95974" autoAdjust="0"/>
  </p:normalViewPr>
  <p:slideViewPr>
    <p:cSldViewPr snapToGrid="0">
      <p:cViewPr varScale="1">
        <p:scale>
          <a:sx n="100" d="100"/>
          <a:sy n="100" d="100"/>
        </p:scale>
        <p:origin x="363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05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a282d150d7cd446/Documents/execel%20e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a282d150d7cd446/Documents/execel%20e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E-Waste generated in India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9444417787743213E-2"/>
          <c:y val="0.21067737252562402"/>
          <c:w val="0.93647176724921288"/>
          <c:h val="0.59142465887416251"/>
        </c:manualLayout>
      </c:layout>
      <c:pie3DChart>
        <c:varyColors val="1"/>
        <c:ser>
          <c:idx val="0"/>
          <c:order val="0"/>
          <c:tx>
            <c:strRef>
              <c:f>'[execel ep.xlsx]Sheet3'!$B$1</c:f>
              <c:strCache>
                <c:ptCount val="1"/>
                <c:pt idx="0">
                  <c:v>E-Waste generated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9201-4589-81C5-DDCAB44A3F8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9201-4589-81C5-DDCAB44A3F8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9201-4589-81C5-DDCAB44A3F8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9201-4589-81C5-DDCAB44A3F8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9-9201-4589-81C5-DDCAB44A3F8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B-9201-4589-81C5-DDCAB44A3F80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D-9201-4589-81C5-DDCAB44A3F80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F-9201-4589-81C5-DDCAB44A3F80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1-9201-4589-81C5-DDCAB44A3F80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3-9201-4589-81C5-DDCAB44A3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'[execel ep.xlsx]Sheet3'!$A$2:$A$11</c:f>
              <c:strCache>
                <c:ptCount val="10"/>
                <c:pt idx="0">
                  <c:v>Mumbai</c:v>
                </c:pt>
                <c:pt idx="1">
                  <c:v>Delhi</c:v>
                </c:pt>
                <c:pt idx="2">
                  <c:v>Bangalore</c:v>
                </c:pt>
                <c:pt idx="3">
                  <c:v>Chennai</c:v>
                </c:pt>
                <c:pt idx="4">
                  <c:v>Kolkata</c:v>
                </c:pt>
                <c:pt idx="5">
                  <c:v>Ahmedabhad</c:v>
                </c:pt>
                <c:pt idx="6">
                  <c:v>Hyderabad</c:v>
                </c:pt>
                <c:pt idx="7">
                  <c:v>Pune</c:v>
                </c:pt>
                <c:pt idx="8">
                  <c:v>Nagpur</c:v>
                </c:pt>
                <c:pt idx="9">
                  <c:v>Surat</c:v>
                </c:pt>
              </c:strCache>
            </c:strRef>
          </c:cat>
          <c:val>
            <c:numRef>
              <c:f>'[execel ep.xlsx]Sheet3'!$B$2:$B$11</c:f>
              <c:numCache>
                <c:formatCode>General</c:formatCode>
                <c:ptCount val="10"/>
                <c:pt idx="0">
                  <c:v>24</c:v>
                </c:pt>
                <c:pt idx="1">
                  <c:v>21.2</c:v>
                </c:pt>
                <c:pt idx="2">
                  <c:v>10.1</c:v>
                </c:pt>
                <c:pt idx="3">
                  <c:v>9.1</c:v>
                </c:pt>
                <c:pt idx="4">
                  <c:v>8.8000000000000007</c:v>
                </c:pt>
                <c:pt idx="5">
                  <c:v>7.2</c:v>
                </c:pt>
                <c:pt idx="6">
                  <c:v>6.2</c:v>
                </c:pt>
                <c:pt idx="7">
                  <c:v>5.6</c:v>
                </c:pt>
                <c:pt idx="8">
                  <c:v>4.9000000000000004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01-4589-81C5-DDCAB44A3F8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r>
              <a:rPr lang="en-I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of E-Waste in India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'[execel ep.xlsx]Sheet1'!$A$1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'[execel ep.xlsx]Sheet1'!$A$2:$A$9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51D0-4D3A-A002-1BCD58C38A1F}"/>
            </c:ext>
          </c:extLst>
        </c:ser>
        <c:ser>
          <c:idx val="1"/>
          <c:order val="1"/>
          <c:tx>
            <c:strRef>
              <c:f>'[execel ep.xlsx]Sheet1'!$B$1</c:f>
              <c:strCache>
                <c:ptCount val="1"/>
                <c:pt idx="0">
                  <c:v>YEAR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'[execel ep.xlsx]Sheet1'!$B$2:$B$9</c:f>
              <c:numCache>
                <c:formatCode>General</c:formatCode>
                <c:ptCount val="8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  <c:pt idx="4">
                  <c:v>2015</c:v>
                </c:pt>
                <c:pt idx="5">
                  <c:v>2017</c:v>
                </c:pt>
                <c:pt idx="6">
                  <c:v>2019</c:v>
                </c:pt>
                <c:pt idx="7">
                  <c:v>2021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D0-4D3A-A002-1BCD58C38A1F}"/>
            </c:ext>
          </c:extLst>
        </c:ser>
        <c:ser>
          <c:idx val="2"/>
          <c:order val="2"/>
          <c:tx>
            <c:strRef>
              <c:f>'[execel ep.xlsx]Sheet1'!$C$1</c:f>
              <c:strCache>
                <c:ptCount val="1"/>
                <c:pt idx="0">
                  <c:v>metric tonnes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'[execel ep.xlsx]Sheet1'!$C$2:$C$9</c:f>
              <c:numCache>
                <c:formatCode>General</c:formatCode>
                <c:ptCount val="8"/>
                <c:pt idx="0">
                  <c:v>332979</c:v>
                </c:pt>
                <c:pt idx="1">
                  <c:v>402905</c:v>
                </c:pt>
                <c:pt idx="2">
                  <c:v>487515</c:v>
                </c:pt>
                <c:pt idx="3">
                  <c:v>589893</c:v>
                </c:pt>
                <c:pt idx="4">
                  <c:v>713770</c:v>
                </c:pt>
                <c:pt idx="5">
                  <c:v>863662</c:v>
                </c:pt>
                <c:pt idx="6">
                  <c:v>1045031</c:v>
                </c:pt>
                <c:pt idx="7">
                  <c:v>1264488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D0-4D3A-A002-1BCD58C38A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58158287"/>
        <c:axId val="1351059535"/>
        <c:axId val="0"/>
      </c:bar3DChart>
      <c:catAx>
        <c:axId val="11581582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059535"/>
        <c:crosses val="autoZero"/>
        <c:auto val="1"/>
        <c:lblAlgn val="ctr"/>
        <c:lblOffset val="100"/>
        <c:noMultiLvlLbl val="0"/>
      </c:catAx>
      <c:valAx>
        <c:axId val="135105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15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0DC4F-2E9C-4427-B35D-697F1E97675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ADCB3C-EE1C-4A59-86E8-B7CEF2155CF9}">
      <dgm:prSet phldrT="[Text]" custT="1"/>
      <dgm:spPr>
        <a:solidFill>
          <a:srgbClr val="E1E38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E-Waste generated and recycled </a:t>
          </a:r>
        </a:p>
        <a:p>
          <a:r>
            <a: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2011-2013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F1374B-58A2-4756-9436-88C9143750E3}" type="parTrans" cxnId="{C5431655-2F9F-41BB-B9AE-7E473A7C19A2}">
      <dgm:prSet/>
      <dgm:spPr/>
      <dgm:t>
        <a:bodyPr/>
        <a:lstStyle/>
        <a:p>
          <a:endParaRPr lang="en-IN"/>
        </a:p>
      </dgm:t>
    </dgm:pt>
    <dgm:pt modelId="{673CA0D0-6FBB-4DD6-B213-CEE73A4E6E62}" type="sibTrans" cxnId="{C5431655-2F9F-41BB-B9AE-7E473A7C19A2}">
      <dgm:prSet/>
      <dgm:spPr/>
      <dgm:t>
        <a:bodyPr/>
        <a:lstStyle/>
        <a:p>
          <a:endParaRPr lang="en-IN"/>
        </a:p>
      </dgm:t>
    </dgm:pt>
    <dgm:pt modelId="{9F50446F-37C7-450B-93EA-739160EC42FE}">
      <dgm:prSet phldrT="[Text]" custT="1"/>
      <dgm:spPr>
        <a:solidFill>
          <a:srgbClr val="E1E381"/>
        </a:solidFill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E-Waste growth rate from</a:t>
          </a:r>
        </a:p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2007-2021</a:t>
          </a:r>
        </a:p>
      </dgm:t>
    </dgm:pt>
    <dgm:pt modelId="{2A1790BE-0C40-490E-8C75-F71DF4B47F1D}" type="parTrans" cxnId="{B973288D-E237-43E9-B41A-27BFB3D9A2AF}">
      <dgm:prSet/>
      <dgm:spPr/>
      <dgm:t>
        <a:bodyPr/>
        <a:lstStyle/>
        <a:p>
          <a:endParaRPr lang="en-IN"/>
        </a:p>
      </dgm:t>
    </dgm:pt>
    <dgm:pt modelId="{C6423016-BF10-4CFB-ACE4-A5E3679E862E}" type="sibTrans" cxnId="{B973288D-E237-43E9-B41A-27BFB3D9A2AF}">
      <dgm:prSet/>
      <dgm:spPr/>
      <dgm:t>
        <a:bodyPr/>
        <a:lstStyle/>
        <a:p>
          <a:endParaRPr lang="en-IN"/>
        </a:p>
      </dgm:t>
    </dgm:pt>
    <dgm:pt modelId="{2E4D5A01-2765-4B53-B890-1988D1013D88}">
      <dgm:prSet phldrT="[Text]" custT="1"/>
      <dgm:spPr>
        <a:solidFill>
          <a:srgbClr val="E1E38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Countries</a:t>
          </a:r>
          <a:r>
            <a:rPr lang="en-GB" sz="20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with most </a:t>
          </a:r>
        </a:p>
        <a:p>
          <a:r>
            <a:rPr lang="en-GB" sz="20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E-Waste production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0A6F07-A7F2-4B3E-AFCE-D74A59A7D9D0}" type="parTrans" cxnId="{EED460DD-BCE8-4924-A54D-E904BC09BEEE}">
      <dgm:prSet/>
      <dgm:spPr/>
      <dgm:t>
        <a:bodyPr/>
        <a:lstStyle/>
        <a:p>
          <a:endParaRPr lang="en-IN"/>
        </a:p>
      </dgm:t>
    </dgm:pt>
    <dgm:pt modelId="{A0899A35-CCD5-4A6D-B04A-BE16500D3A5B}" type="sibTrans" cxnId="{EED460DD-BCE8-4924-A54D-E904BC09BEEE}">
      <dgm:prSet/>
      <dgm:spPr/>
      <dgm:t>
        <a:bodyPr/>
        <a:lstStyle/>
        <a:p>
          <a:endParaRPr lang="en-IN"/>
        </a:p>
      </dgm:t>
    </dgm:pt>
    <dgm:pt modelId="{3CA4D569-129D-42F9-938B-BE1B482C01C3}" type="pres">
      <dgm:prSet presAssocID="{82A0DC4F-2E9C-4427-B35D-697F1E976754}" presName="Name0" presStyleCnt="0">
        <dgm:presLayoutVars>
          <dgm:dir/>
          <dgm:resizeHandles val="exact"/>
        </dgm:presLayoutVars>
      </dgm:prSet>
      <dgm:spPr/>
    </dgm:pt>
    <dgm:pt modelId="{1715AC24-70C4-4503-A6A5-AE36623F89D5}" type="pres">
      <dgm:prSet presAssocID="{9BADCB3C-EE1C-4A59-86E8-B7CEF2155CF9}" presName="composite" presStyleCnt="0"/>
      <dgm:spPr/>
    </dgm:pt>
    <dgm:pt modelId="{CF15A5F7-9C64-4AEE-8D17-778FDC8ED8F0}" type="pres">
      <dgm:prSet presAssocID="{9BADCB3C-EE1C-4A59-86E8-B7CEF2155CF9}" presName="rect1" presStyleLbl="bgImgPlace1" presStyleIdx="0" presStyleCnt="3" custScaleY="141230" custLinFactNeighborX="-386" custLinFactNeighborY="-4221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BCBD9F2-F4FC-4B96-B903-7E99D194BD4D}" type="pres">
      <dgm:prSet presAssocID="{9BADCB3C-EE1C-4A59-86E8-B7CEF2155CF9}" presName="wedgeRectCallout1" presStyleLbl="node1" presStyleIdx="0" presStyleCnt="3" custScaleX="118893" custScaleY="126892" custLinFactNeighborX="83" custLinFactNeighborY="-40597">
        <dgm:presLayoutVars>
          <dgm:bulletEnabled val="1"/>
        </dgm:presLayoutVars>
      </dgm:prSet>
      <dgm:spPr/>
    </dgm:pt>
    <dgm:pt modelId="{31E498B8-7BD8-4703-860A-1B49D0BB3EC9}" type="pres">
      <dgm:prSet presAssocID="{673CA0D0-6FBB-4DD6-B213-CEE73A4E6E62}" presName="sibTrans" presStyleCnt="0"/>
      <dgm:spPr/>
    </dgm:pt>
    <dgm:pt modelId="{62C4E9F9-4E5B-493D-8152-6FC597C7B6C7}" type="pres">
      <dgm:prSet presAssocID="{9F50446F-37C7-450B-93EA-739160EC42FE}" presName="composite" presStyleCnt="0"/>
      <dgm:spPr/>
    </dgm:pt>
    <dgm:pt modelId="{F0F12614-D468-4936-A23B-A259C55D7BBC}" type="pres">
      <dgm:prSet presAssocID="{9F50446F-37C7-450B-93EA-739160EC42FE}" presName="rect1" presStyleLbl="bgImgPlace1" presStyleIdx="1" presStyleCnt="3" custScaleX="117666" custScaleY="155893" custLinFactNeighborX="2655" custLinFactNeighborY="-16345"/>
      <dgm:spPr/>
    </dgm:pt>
    <dgm:pt modelId="{A40A5AAE-A6F9-40B8-AAFD-21039FEB8B18}" type="pres">
      <dgm:prSet presAssocID="{9F50446F-37C7-450B-93EA-739160EC42FE}" presName="wedgeRectCallout1" presStyleLbl="node1" presStyleIdx="1" presStyleCnt="3" custScaleX="127776" custLinFactY="1790" custLinFactNeighborX="1786" custLinFactNeighborY="100000">
        <dgm:presLayoutVars>
          <dgm:bulletEnabled val="1"/>
        </dgm:presLayoutVars>
      </dgm:prSet>
      <dgm:spPr/>
    </dgm:pt>
    <dgm:pt modelId="{3D9AD20A-4318-4648-AE4A-A40AB5FBB337}" type="pres">
      <dgm:prSet presAssocID="{C6423016-BF10-4CFB-ACE4-A5E3679E862E}" presName="sibTrans" presStyleCnt="0"/>
      <dgm:spPr/>
    </dgm:pt>
    <dgm:pt modelId="{36B51BD1-FCC4-4EAA-8047-4BB08C4777B7}" type="pres">
      <dgm:prSet presAssocID="{2E4D5A01-2765-4B53-B890-1988D1013D88}" presName="composite" presStyleCnt="0"/>
      <dgm:spPr/>
    </dgm:pt>
    <dgm:pt modelId="{DE0F1186-DC25-4AC8-B985-62F8B0890362}" type="pres">
      <dgm:prSet presAssocID="{2E4D5A01-2765-4B53-B890-1988D1013D88}" presName="rect1" presStyleLbl="bgImgPlace1" presStyleIdx="2" presStyleCnt="3" custScaleX="102032" custScaleY="161965" custLinFactNeighborX="9122" custLinFactNeighborY="-2970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54B6C30-66C6-4076-A1F5-7C1C29DEECF9}" type="pres">
      <dgm:prSet presAssocID="{2E4D5A01-2765-4B53-B890-1988D1013D88}" presName="wedgeRectCallout1" presStyleLbl="node1" presStyleIdx="2" presStyleCnt="3" custScaleX="115732" custScaleY="112786" custLinFactNeighborX="23" custLinFactNeighborY="50443">
        <dgm:presLayoutVars>
          <dgm:bulletEnabled val="1"/>
        </dgm:presLayoutVars>
      </dgm:prSet>
      <dgm:spPr/>
    </dgm:pt>
  </dgm:ptLst>
  <dgm:cxnLst>
    <dgm:cxn modelId="{50CD2202-400E-411C-85AC-D71157EBE0CA}" type="presOf" srcId="{2E4D5A01-2765-4B53-B890-1988D1013D88}" destId="{B54B6C30-66C6-4076-A1F5-7C1C29DEECF9}" srcOrd="0" destOrd="0" presId="urn:microsoft.com/office/officeart/2008/layout/BendingPictureCaptionList"/>
    <dgm:cxn modelId="{EF70ED2B-F21A-4643-AB86-F7286B421C61}" type="presOf" srcId="{9BADCB3C-EE1C-4A59-86E8-B7CEF2155CF9}" destId="{6BCBD9F2-F4FC-4B96-B903-7E99D194BD4D}" srcOrd="0" destOrd="0" presId="urn:microsoft.com/office/officeart/2008/layout/BendingPictureCaptionList"/>
    <dgm:cxn modelId="{C5431655-2F9F-41BB-B9AE-7E473A7C19A2}" srcId="{82A0DC4F-2E9C-4427-B35D-697F1E976754}" destId="{9BADCB3C-EE1C-4A59-86E8-B7CEF2155CF9}" srcOrd="0" destOrd="0" parTransId="{8DF1374B-58A2-4756-9436-88C9143750E3}" sibTransId="{673CA0D0-6FBB-4DD6-B213-CEE73A4E6E62}"/>
    <dgm:cxn modelId="{B973288D-E237-43E9-B41A-27BFB3D9A2AF}" srcId="{82A0DC4F-2E9C-4427-B35D-697F1E976754}" destId="{9F50446F-37C7-450B-93EA-739160EC42FE}" srcOrd="1" destOrd="0" parTransId="{2A1790BE-0C40-490E-8C75-F71DF4B47F1D}" sibTransId="{C6423016-BF10-4CFB-ACE4-A5E3679E862E}"/>
    <dgm:cxn modelId="{098867AA-160F-490E-B3B9-B592D097B9DA}" type="presOf" srcId="{9F50446F-37C7-450B-93EA-739160EC42FE}" destId="{A40A5AAE-A6F9-40B8-AAFD-21039FEB8B18}" srcOrd="0" destOrd="0" presId="urn:microsoft.com/office/officeart/2008/layout/BendingPictureCaptionList"/>
    <dgm:cxn modelId="{B0434ECA-2BFB-4CB1-9E7B-F2763D0BBAB5}" type="presOf" srcId="{82A0DC4F-2E9C-4427-B35D-697F1E976754}" destId="{3CA4D569-129D-42F9-938B-BE1B482C01C3}" srcOrd="0" destOrd="0" presId="urn:microsoft.com/office/officeart/2008/layout/BendingPictureCaptionList"/>
    <dgm:cxn modelId="{EED460DD-BCE8-4924-A54D-E904BC09BEEE}" srcId="{82A0DC4F-2E9C-4427-B35D-697F1E976754}" destId="{2E4D5A01-2765-4B53-B890-1988D1013D88}" srcOrd="2" destOrd="0" parTransId="{490A6F07-A7F2-4B3E-AFCE-D74A59A7D9D0}" sibTransId="{A0899A35-CCD5-4A6D-B04A-BE16500D3A5B}"/>
    <dgm:cxn modelId="{F75B23FB-C6BD-4213-98E8-8CF0CD6664A4}" type="presParOf" srcId="{3CA4D569-129D-42F9-938B-BE1B482C01C3}" destId="{1715AC24-70C4-4503-A6A5-AE36623F89D5}" srcOrd="0" destOrd="0" presId="urn:microsoft.com/office/officeart/2008/layout/BendingPictureCaptionList"/>
    <dgm:cxn modelId="{E02A4EAD-CFAF-4751-805E-0B7F0B64BA37}" type="presParOf" srcId="{1715AC24-70C4-4503-A6A5-AE36623F89D5}" destId="{CF15A5F7-9C64-4AEE-8D17-778FDC8ED8F0}" srcOrd="0" destOrd="0" presId="urn:microsoft.com/office/officeart/2008/layout/BendingPictureCaptionList"/>
    <dgm:cxn modelId="{C8B52CEC-1C99-4E35-9B57-0077F62E5FF9}" type="presParOf" srcId="{1715AC24-70C4-4503-A6A5-AE36623F89D5}" destId="{6BCBD9F2-F4FC-4B96-B903-7E99D194BD4D}" srcOrd="1" destOrd="0" presId="urn:microsoft.com/office/officeart/2008/layout/BendingPictureCaptionList"/>
    <dgm:cxn modelId="{63ED0A8E-1BFD-463A-B220-0945A021EB32}" type="presParOf" srcId="{3CA4D569-129D-42F9-938B-BE1B482C01C3}" destId="{31E498B8-7BD8-4703-860A-1B49D0BB3EC9}" srcOrd="1" destOrd="0" presId="urn:microsoft.com/office/officeart/2008/layout/BendingPictureCaptionList"/>
    <dgm:cxn modelId="{2ED335C2-599F-4039-B428-FB3C87D61837}" type="presParOf" srcId="{3CA4D569-129D-42F9-938B-BE1B482C01C3}" destId="{62C4E9F9-4E5B-493D-8152-6FC597C7B6C7}" srcOrd="2" destOrd="0" presId="urn:microsoft.com/office/officeart/2008/layout/BendingPictureCaptionList"/>
    <dgm:cxn modelId="{8A5E6B7F-BA48-4CF9-A7A4-8493A9792688}" type="presParOf" srcId="{62C4E9F9-4E5B-493D-8152-6FC597C7B6C7}" destId="{F0F12614-D468-4936-A23B-A259C55D7BBC}" srcOrd="0" destOrd="0" presId="urn:microsoft.com/office/officeart/2008/layout/BendingPictureCaptionList"/>
    <dgm:cxn modelId="{4ECF1E0D-C736-4DC7-93CF-40879B9EF1D9}" type="presParOf" srcId="{62C4E9F9-4E5B-493D-8152-6FC597C7B6C7}" destId="{A40A5AAE-A6F9-40B8-AAFD-21039FEB8B18}" srcOrd="1" destOrd="0" presId="urn:microsoft.com/office/officeart/2008/layout/BendingPictureCaptionList"/>
    <dgm:cxn modelId="{68E930A9-0CAE-4189-8EB5-A8F2217B5AD4}" type="presParOf" srcId="{3CA4D569-129D-42F9-938B-BE1B482C01C3}" destId="{3D9AD20A-4318-4648-AE4A-A40AB5FBB337}" srcOrd="3" destOrd="0" presId="urn:microsoft.com/office/officeart/2008/layout/BendingPictureCaptionList"/>
    <dgm:cxn modelId="{FD4FD74E-2E88-472E-B252-2DBBBD3DE421}" type="presParOf" srcId="{3CA4D569-129D-42F9-938B-BE1B482C01C3}" destId="{36B51BD1-FCC4-4EAA-8047-4BB08C4777B7}" srcOrd="4" destOrd="0" presId="urn:microsoft.com/office/officeart/2008/layout/BendingPictureCaptionList"/>
    <dgm:cxn modelId="{C55886B3-A7E8-4CBE-93D8-556BB3CB3A44}" type="presParOf" srcId="{36B51BD1-FCC4-4EAA-8047-4BB08C4777B7}" destId="{DE0F1186-DC25-4AC8-B985-62F8B0890362}" srcOrd="0" destOrd="0" presId="urn:microsoft.com/office/officeart/2008/layout/BendingPictureCaptionList"/>
    <dgm:cxn modelId="{DFB7EB3D-4EFC-44A9-81B0-8DFA658E6518}" type="presParOf" srcId="{36B51BD1-FCC4-4EAA-8047-4BB08C4777B7}" destId="{B54B6C30-66C6-4076-A1F5-7C1C29DEECF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5A5F7-9C64-4AEE-8D17-778FDC8ED8F0}">
      <dsp:nvSpPr>
        <dsp:cNvPr id="0" name=""/>
        <dsp:cNvSpPr/>
      </dsp:nvSpPr>
      <dsp:spPr>
        <a:xfrm>
          <a:off x="0" y="0"/>
          <a:ext cx="3357367" cy="379328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BD9F2-F4FC-4B96-B903-7E99D194BD4D}">
      <dsp:nvSpPr>
        <dsp:cNvPr id="0" name=""/>
        <dsp:cNvSpPr/>
      </dsp:nvSpPr>
      <dsp:spPr>
        <a:xfrm>
          <a:off x="26952" y="3530422"/>
          <a:ext cx="3552590" cy="1192864"/>
        </a:xfrm>
        <a:prstGeom prst="wedgeRectCallout">
          <a:avLst>
            <a:gd name="adj1" fmla="val 20250"/>
            <a:gd name="adj2" fmla="val -60700"/>
          </a:avLst>
        </a:prstGeom>
        <a:solidFill>
          <a:srgbClr val="E1E38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E-Waste generated and recycled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2011-2013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2" y="3530422"/>
        <a:ext cx="3552590" cy="1192864"/>
      </dsp:txXfrm>
    </dsp:sp>
    <dsp:sp modelId="{F0F12614-D468-4936-A23B-A259C55D7BBC}">
      <dsp:nvSpPr>
        <dsp:cNvPr id="0" name=""/>
        <dsp:cNvSpPr/>
      </dsp:nvSpPr>
      <dsp:spPr>
        <a:xfrm>
          <a:off x="4001937" y="553622"/>
          <a:ext cx="3950480" cy="418712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A5AAE-A6F9-40B8-AAFD-21039FEB8B18}">
      <dsp:nvSpPr>
        <dsp:cNvPr id="0" name=""/>
        <dsp:cNvSpPr/>
      </dsp:nvSpPr>
      <dsp:spPr>
        <a:xfrm>
          <a:off x="4149904" y="5117439"/>
          <a:ext cx="3818019" cy="940062"/>
        </a:xfrm>
        <a:prstGeom prst="wedgeRectCallout">
          <a:avLst>
            <a:gd name="adj1" fmla="val 20250"/>
            <a:gd name="adj2" fmla="val -60700"/>
          </a:avLst>
        </a:prstGeom>
        <a:solidFill>
          <a:srgbClr val="E1E38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E-Waste growth rate from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2007-2021</a:t>
          </a:r>
        </a:p>
      </dsp:txBody>
      <dsp:txXfrm>
        <a:off x="4149904" y="5117439"/>
        <a:ext cx="3818019" cy="940062"/>
      </dsp:txXfrm>
    </dsp:sp>
    <dsp:sp modelId="{DE0F1186-DC25-4AC8-B985-62F8B0890362}">
      <dsp:nvSpPr>
        <dsp:cNvPr id="0" name=""/>
        <dsp:cNvSpPr/>
      </dsp:nvSpPr>
      <dsp:spPr>
        <a:xfrm>
          <a:off x="8388652" y="113242"/>
          <a:ext cx="3425589" cy="435020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B6C30-66C6-4076-A1F5-7C1C29DEECF9}">
      <dsp:nvSpPr>
        <dsp:cNvPr id="0" name=""/>
        <dsp:cNvSpPr/>
      </dsp:nvSpPr>
      <dsp:spPr>
        <a:xfrm>
          <a:off x="8352215" y="4574647"/>
          <a:ext cx="3458138" cy="1060259"/>
        </a:xfrm>
        <a:prstGeom prst="wedgeRectCallout">
          <a:avLst>
            <a:gd name="adj1" fmla="val 20250"/>
            <a:gd name="adj2" fmla="val -60700"/>
          </a:avLst>
        </a:prstGeom>
        <a:solidFill>
          <a:srgbClr val="E1E38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Countries</a:t>
          </a:r>
          <a:r>
            <a:rPr lang="en-GB" sz="2000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with most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E-Waste production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52215" y="4574647"/>
        <a:ext cx="3458138" cy="1060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08:53:50.716"/>
    </inkml:context>
    <inkml:brush xml:id="br0">
      <inkml:brushProperty name="width" value="0.05" units="cm"/>
      <inkml:brushProperty name="height" value="0.05" units="cm"/>
      <inkml:brushProperty name="color" value="#911597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7T07:41:01.493"/>
    </inkml:context>
    <inkml:brush xml:id="br0">
      <inkml:brushProperty name="width" value="0.3" units="cm"/>
      <inkml:brushProperty name="height" value="0.6" units="cm"/>
      <inkml:brushProperty name="color" value="#CB600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1,'536'0,"-427"7,4-1,-69-6,74 8,-69 0,-38-5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7T07:41:04.598"/>
    </inkml:context>
    <inkml:brush xml:id="br0">
      <inkml:brushProperty name="width" value="0.3" units="cm"/>
      <inkml:brushProperty name="height" value="0.6" units="cm"/>
      <inkml:brushProperty name="color" value="#CB600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1,'34'-1,"67"10,6 5,-65-7,1-1,71-1,-22-5,-79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7T07:43:12.796"/>
    </inkml:context>
    <inkml:brush xml:id="br0">
      <inkml:brushProperty name="width" value="0.3" units="cm"/>
      <inkml:brushProperty name="height" value="0.6" units="cm"/>
      <inkml:brushProperty name="color" value="#427A4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1,'28'0,"1"1,44 8,-23-1,53 1,0-1,-63-5,48-2,13 0,-83 2,-1 0,1 1,-1 1,32 13,-33-12,1-1,0 0,23 2,-8-1,-20-3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7T07:43:16.369"/>
    </inkml:context>
    <inkml:brush xml:id="br0">
      <inkml:brushProperty name="width" value="0.3" units="cm"/>
      <inkml:brushProperty name="height" value="0.6" units="cm"/>
      <inkml:brushProperty name="color" value="#427A4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0,'27'2,"1"1,-1 1,0 2,42 13,33 8,-34-14,-16-1,2-3,90 4,-111-12,38 5,-37-3,-22-3,0 1,14 3,-16-1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0:52.1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0,'2'1,"1"0,-1-1,1 1,-1 0,1 0,-1 0,4 3,7 2,152 47,-131-45,0-1,68 4,-91-11,5 1,0 0,0 0,26 7,-27-4,0 0,0-1,31 2,-35-5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0:52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49,'18'1,"0"0,32 9,-4-1,27 1,0-3,138-5,-184-5,0-1,0-1,0-1,-1-2,0-1,34-16,-23 4,-25 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1:07.629"/>
    </inkml:context>
    <inkml:brush xml:id="br0">
      <inkml:brushProperty name="width" value="0.3" units="cm"/>
      <inkml:brushProperty name="height" value="0.6" units="cm"/>
      <inkml:brushProperty name="color" value="#C5943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1 135,'3'-2,"-1"0,1 0,0 0,0 1,1-1,-1 1,0-1,0 1,4 0,8-4,41-13,107-19,-117 23,-12 3,-17 8,1 1,-1 0,0 1,33 3,-25 0,31-3,-38-2,29-7,9-2,-24 9,-18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2:32.080"/>
    </inkml:context>
    <inkml:brush xml:id="br0">
      <inkml:brushProperty name="width" value="0.3" units="cm"/>
      <inkml:brushProperty name="height" value="0.6" units="cm"/>
      <inkml:brushProperty name="color" value="#C5943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0,'7'1,"-1"-1,0 1,0 0,0 1,0-1,0 1,0 0,0 1,-1-1,1 1,-1 1,1-1,-1 1,8 7,-11-9,1-1,0 1,0 0,0-1,0 1,0-1,0 0,0 0,0 0,1-1,5 1,40 0,-31-2,-3 1,0 0,0 2,0-1,21 6,118 27,-99-23,-43-8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2:37.214"/>
    </inkml:context>
    <inkml:brush xml:id="br0">
      <inkml:brushProperty name="width" value="0.3" units="cm"/>
      <inkml:brushProperty name="height" value="0.6" units="cm"/>
      <inkml:brushProperty name="color" value="#C5943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1,'11'1,"-1"0,0 1,0 0,15 5,22 4,-21-6,1 0,-1 2,40 16,-51-19,0 1,1-2,-1 0,1-1,-1-1,18 0,41 5,-45-3,57-1,-66-2,-5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4:11.906"/>
    </inkml:context>
    <inkml:brush xml:id="br0">
      <inkml:brushProperty name="width" value="0.3" units="cm"/>
      <inkml:brushProperty name="height" value="0.6" units="cm"/>
      <inkml:brushProperty name="color" value="#427A4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0,'27'2,"1"1,-1 1,0 2,42 13,33 8,-34-14,-16-1,2-3,90 4,-111-12,38 5,-37-3,-22-3,0 1,14 3,-16-1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6:06.872"/>
    </inkml:context>
    <inkml:brush xml:id="br0">
      <inkml:brushProperty name="width" value="0.3" units="cm"/>
      <inkml:brushProperty name="height" value="0.6" units="cm"/>
      <inkml:brushProperty name="color" value="#46758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1,'5'0,"1"1,-1 0,1 1,-1-1,8 4,4 1,-11-4,68 23,-63-21,-1 1,0 1,-1-1,1 1,8 8,-9-7,0-1,1 0,-1 0,1-1,15 6,54 14,-49-16,100 18,-70-16,-48-9,-1-1,17 0,-18-2,0 2,0-1,12 4,-13-2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6:09.679"/>
    </inkml:context>
    <inkml:brush xml:id="br0">
      <inkml:brushProperty name="width" value="0.3" units="cm"/>
      <inkml:brushProperty name="height" value="0.6" units="cm"/>
      <inkml:brushProperty name="color" value="#46758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1,'49'23,"-20"-10,0 2,29 20,-38-22,0-1,0-1,1-1,0 0,1-2,24 7,-18-8,1-1,0-2,1-1,39-1,3-2,-58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7:44.287"/>
    </inkml:context>
    <inkml:brush xml:id="br0">
      <inkml:brushProperty name="width" value="0.3" units="cm"/>
      <inkml:brushProperty name="height" value="0.6" units="cm"/>
      <inkml:brushProperty name="color" value="#D264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0,'6'1,"0"1,-1 0,1 0,-1 0,0 0,1 1,-1 0,-1 0,7 5,-11-8,36 25,-21-13,1-1,1 0,23 10,-14-11,1-1,42 8,-10-3,-3 2,-19-5,-28-7,1-1,0 0,0-1,20 2,0-3,63 5,50 8,-125-11,-2-2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06:37:51.029"/>
    </inkml:context>
    <inkml:brush xml:id="br0">
      <inkml:brushProperty name="width" value="0.3" units="cm"/>
      <inkml:brushProperty name="height" value="0.6" units="cm"/>
      <inkml:brushProperty name="color" value="#D264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1,'17'1,"-1"0,1 2,-1 0,0 0,0 2,20 8,-21-8,164 45,-174-49,25 4,1-1,-1-2,1-1,36-3,1 1,-49-1,0 0,-1-1,1-1,-1-1,0-1,23-9,-26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6T06:49:38.582"/>
    </inkml:context>
    <inkml:brush xml:id="br0">
      <inkml:brushProperty name="width" value="0.3" units="cm"/>
      <inkml:brushProperty name="height" value="0.6" units="cm"/>
      <inkml:brushProperty name="color" value="#EEAD0C"/>
      <inkml:brushProperty name="tip" value="rectangle"/>
      <inkml:brushProperty name="rasterOp" value="maskPen"/>
      <inkml:brushProperty name="ignorePressure" value="1"/>
    </inkml:brush>
  </inkml:definitions>
  <inkml:trace contextRef="#ctx0" brushRef="#br0">779 0,'-7'1,"0"0,0 0,0 1,1 0,-1 0,-7 3,-7 3,-282 96,88-28,191-67,-1-1,0-2,0 0,-52 4,68-12,13-1,15-4,95-19,-54 13,98-9,-56 10,15-7,109-12,-177 26,57-12,-44 6,-41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4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60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3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98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8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39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69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96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10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3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30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78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hart" Target="../charts/chart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waste" TargetMode="External"/><Relationship Id="rId2" Type="http://schemas.openxmlformats.org/officeDocument/2006/relationships/hyperlink" Target="https://edgearticles.com/2018/10/04/short-essay-on-e-wast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ritannica.com/technology/electronic-waste" TargetMode="External"/><Relationship Id="rId5" Type="http://schemas.openxmlformats.org/officeDocument/2006/relationships/hyperlink" Target="https://rajyasabha.nic.in/rsnew/publication_electronic/E-Waste_in_india.pdf" TargetMode="External"/><Relationship Id="rId4" Type="http://schemas.openxmlformats.org/officeDocument/2006/relationships/hyperlink" Target="https://sites.google.com/site/ewaste306001/conclus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2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customXml" Target="../ink/ink6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1.xml"/><Relationship Id="rId24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10" Type="http://schemas.openxmlformats.org/officeDocument/2006/relationships/image" Target="../media/image10.png"/><Relationship Id="rId19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1.xml"/><Relationship Id="rId18" Type="http://schemas.openxmlformats.org/officeDocument/2006/relationships/image" Target="../media/image160.png"/><Relationship Id="rId3" Type="http://schemas.openxmlformats.org/officeDocument/2006/relationships/image" Target="../media/image9.png"/><Relationship Id="rId21" Type="http://schemas.openxmlformats.org/officeDocument/2006/relationships/customXml" Target="../ink/ink15.xml"/><Relationship Id="rId7" Type="http://schemas.openxmlformats.org/officeDocument/2006/relationships/image" Target="../media/image3.png"/><Relationship Id="rId12" Type="http://schemas.openxmlformats.org/officeDocument/2006/relationships/image" Target="../media/image130.png"/><Relationship Id="rId17" Type="http://schemas.openxmlformats.org/officeDocument/2006/relationships/customXml" Target="../ink/ink13.xml"/><Relationship Id="rId2" Type="http://schemas.openxmlformats.org/officeDocument/2006/relationships/image" Target="../media/image8.png"/><Relationship Id="rId16" Type="http://schemas.openxmlformats.org/officeDocument/2006/relationships/image" Target="../media/image15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10.xml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10" Type="http://schemas.openxmlformats.org/officeDocument/2006/relationships/image" Target="../media/image5.png"/><Relationship Id="rId19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image" Target="../media/image120.png"/><Relationship Id="rId14" Type="http://schemas.openxmlformats.org/officeDocument/2006/relationships/image" Target="../media/image140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fif"/><Relationship Id="rId5" Type="http://schemas.openxmlformats.org/officeDocument/2006/relationships/image" Target="../media/image18.jpg"/><Relationship Id="rId4" Type="http://schemas.openxmlformats.org/officeDocument/2006/relationships/image" Target="../media/image17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28731" y="-345304"/>
            <a:ext cx="12191980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534" y="756193"/>
            <a:ext cx="4664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E-WASTE</a:t>
            </a:r>
            <a:endParaRPr lang="en-IN" sz="6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534" y="1881718"/>
            <a:ext cx="6430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57BD00D0-D622-4398-8E67-F6D076CB9781}"/>
              </a:ext>
            </a:extLst>
          </p:cNvPr>
          <p:cNvSpPr/>
          <p:nvPr/>
        </p:nvSpPr>
        <p:spPr>
          <a:xfrm>
            <a:off x="8316237" y="2578887"/>
            <a:ext cx="3400965" cy="1437969"/>
          </a:xfrm>
          <a:prstGeom prst="cloud">
            <a:avLst/>
          </a:prstGeom>
          <a:solidFill>
            <a:srgbClr val="F5F7A7"/>
          </a:solidFill>
          <a:effectLst>
            <a:glow rad="127000">
              <a:schemeClr val="bg1">
                <a:lumMod val="9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YOU KNOW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4DB5D-370C-404D-9617-35F1A7899E09}"/>
              </a:ext>
            </a:extLst>
          </p:cNvPr>
          <p:cNvSpPr txBox="1"/>
          <p:nvPr/>
        </p:nvSpPr>
        <p:spPr>
          <a:xfrm>
            <a:off x="439152" y="954589"/>
            <a:ext cx="7424688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 is one of the fastest-growing streams on the planet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is 3</a:t>
            </a:r>
            <a:r>
              <a:rPr lang="en-GB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largest E-Waste producer.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12.5% of E-Waste is currently recycled.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 accounts for 70% of toxic waste production.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to 50 million metric tons of E-Waste are disposed </a:t>
            </a:r>
          </a:p>
          <a:p>
            <a:pPr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worldwide every year.</a:t>
            </a:r>
          </a:p>
          <a:p>
            <a:pPr fontAlgn="base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 E-Waste uses far less energy than mining virgin ore for new metals.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49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49A3-BD4B-4913-BF5F-B53C27CE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4. EFFECTS OF E-WASTE</a:t>
            </a:r>
            <a:endParaRPr lang="en-IN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CAAA8-DA69-4AC9-81E2-C36917E68DB6}"/>
              </a:ext>
            </a:extLst>
          </p:cNvPr>
          <p:cNvSpPr/>
          <p:nvPr/>
        </p:nvSpPr>
        <p:spPr>
          <a:xfrm>
            <a:off x="8966732" y="3782426"/>
            <a:ext cx="2109556" cy="296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Aluminium</a:t>
            </a:r>
          </a:p>
          <a:p>
            <a:pPr algn="ctr"/>
            <a:r>
              <a:rPr lang="en-GB" dirty="0"/>
              <a:t>Copper</a:t>
            </a:r>
          </a:p>
          <a:p>
            <a:pPr algn="ctr"/>
            <a:r>
              <a:rPr lang="en-GB" dirty="0"/>
              <a:t>Germanium</a:t>
            </a:r>
          </a:p>
          <a:p>
            <a:pPr algn="ctr"/>
            <a:r>
              <a:rPr lang="en-IN" dirty="0"/>
              <a:t>Gold</a:t>
            </a:r>
          </a:p>
          <a:p>
            <a:pPr algn="ctr"/>
            <a:r>
              <a:rPr lang="en-IN" dirty="0"/>
              <a:t>Iron</a:t>
            </a:r>
          </a:p>
          <a:p>
            <a:pPr algn="ctr"/>
            <a:r>
              <a:rPr lang="en-IN" dirty="0"/>
              <a:t>Silicon</a:t>
            </a:r>
          </a:p>
          <a:p>
            <a:pPr algn="ctr"/>
            <a:r>
              <a:rPr lang="en-IN" dirty="0"/>
              <a:t>Tin</a:t>
            </a:r>
          </a:p>
          <a:p>
            <a:pPr algn="ctr"/>
            <a:r>
              <a:rPr lang="en-IN" dirty="0"/>
              <a:t>Zinc</a:t>
            </a:r>
          </a:p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192D5-5776-4F26-B83E-DAB22E7937C7}"/>
              </a:ext>
            </a:extLst>
          </p:cNvPr>
          <p:cNvSpPr/>
          <p:nvPr/>
        </p:nvSpPr>
        <p:spPr>
          <a:xfrm>
            <a:off x="2103103" y="3854616"/>
            <a:ext cx="1974782" cy="289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r>
              <a:rPr lang="en-GB" dirty="0"/>
              <a:t>Lead</a:t>
            </a:r>
          </a:p>
          <a:p>
            <a:pPr algn="ctr"/>
            <a:r>
              <a:rPr lang="en-GB" dirty="0"/>
              <a:t>Mercury</a:t>
            </a:r>
          </a:p>
          <a:p>
            <a:pPr algn="ctr"/>
            <a:r>
              <a:rPr lang="en-GB" dirty="0"/>
              <a:t>Sulphur</a:t>
            </a:r>
          </a:p>
          <a:p>
            <a:pPr algn="ctr"/>
            <a:r>
              <a:rPr lang="en-IN" dirty="0"/>
              <a:t>Cadmium</a:t>
            </a:r>
          </a:p>
          <a:p>
            <a:pPr algn="ctr"/>
            <a:r>
              <a:rPr lang="en-IN" dirty="0"/>
              <a:t>Beryllium oxide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2EBB1-7BD1-486C-9023-D2DA4F576B7B}"/>
              </a:ext>
            </a:extLst>
          </p:cNvPr>
          <p:cNvSpPr/>
          <p:nvPr/>
        </p:nvSpPr>
        <p:spPr>
          <a:xfrm>
            <a:off x="1115712" y="3200921"/>
            <a:ext cx="1974782" cy="1236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Hazardous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E79906-7E37-49E0-8A82-DE355BE98F1E}"/>
              </a:ext>
            </a:extLst>
          </p:cNvPr>
          <p:cNvSpPr/>
          <p:nvPr/>
        </p:nvSpPr>
        <p:spPr>
          <a:xfrm>
            <a:off x="8114115" y="3222015"/>
            <a:ext cx="1974782" cy="112082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 hazardous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F2534-8BDC-40CE-970E-06F9B2E6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15" y="3687941"/>
            <a:ext cx="3611198" cy="2890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5795FD-356E-4ED1-AA80-93B49E51878B}"/>
              </a:ext>
            </a:extLst>
          </p:cNvPr>
          <p:cNvSpPr txBox="1"/>
          <p:nvPr/>
        </p:nvSpPr>
        <p:spPr>
          <a:xfrm>
            <a:off x="539015" y="2069432"/>
            <a:ext cx="1042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EFFECTS ON HUMAN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EFFECTS ON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58068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DF71-770E-423F-A8F4-D3A82578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EFFECTS ON HUMAN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3B509-C8D9-4453-8446-283865728AA0}"/>
              </a:ext>
            </a:extLst>
          </p:cNvPr>
          <p:cNvSpPr txBox="1"/>
          <p:nvPr/>
        </p:nvSpPr>
        <p:spPr>
          <a:xfrm>
            <a:off x="268408" y="2923965"/>
            <a:ext cx="73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Disproportionate neurological damage.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AF2CC-0CF8-4278-A807-19752B9147E6}"/>
              </a:ext>
            </a:extLst>
          </p:cNvPr>
          <p:cNvSpPr txBox="1"/>
          <p:nvPr/>
        </p:nvSpPr>
        <p:spPr>
          <a:xfrm>
            <a:off x="268408" y="2166316"/>
            <a:ext cx="73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diseases.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1ABA9-05C7-427B-95A7-8AB68CB6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32" y="2228249"/>
            <a:ext cx="4182176" cy="443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6C576-5C65-45B2-A356-EDDF36F39D82}"/>
              </a:ext>
            </a:extLst>
          </p:cNvPr>
          <p:cNvSpPr txBox="1"/>
          <p:nvPr/>
        </p:nvSpPr>
        <p:spPr>
          <a:xfrm>
            <a:off x="268408" y="3711785"/>
            <a:ext cx="73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Kidney and skeletal system damage.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63C-D26C-4DDE-BDB2-E643CCD903B1}"/>
              </a:ext>
            </a:extLst>
          </p:cNvPr>
          <p:cNvSpPr txBox="1"/>
          <p:nvPr/>
        </p:nvSpPr>
        <p:spPr>
          <a:xfrm>
            <a:off x="268408" y="4380250"/>
            <a:ext cx="73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damage , impaired thyroid function.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93816-8784-4ADC-8881-4A3DD96ACE3F}"/>
              </a:ext>
            </a:extLst>
          </p:cNvPr>
          <p:cNvSpPr txBox="1"/>
          <p:nvPr/>
        </p:nvSpPr>
        <p:spPr>
          <a:xfrm>
            <a:off x="268408" y="5144038"/>
            <a:ext cx="7373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risk of some chronic diseases, such as Cancer and Cardiovascular disease.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71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3B41C-E4E6-42C6-AD57-C81AADCF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" y="221382"/>
            <a:ext cx="11478125" cy="63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D34-4A05-471B-ACDF-7E9726F2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EFFECTS ON ENVIRONMENT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12B9-3D8F-4AAA-B3B8-51F0941ADDE6}"/>
              </a:ext>
            </a:extLst>
          </p:cNvPr>
          <p:cNvSpPr txBox="1"/>
          <p:nvPr/>
        </p:nvSpPr>
        <p:spPr>
          <a:xfrm>
            <a:off x="434050" y="1852264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in air.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4A679-252C-4DA6-95FE-299F176A0E41}"/>
              </a:ext>
            </a:extLst>
          </p:cNvPr>
          <p:cNvSpPr txBox="1"/>
          <p:nvPr/>
        </p:nvSpPr>
        <p:spPr>
          <a:xfrm>
            <a:off x="464733" y="2528740"/>
            <a:ext cx="563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Adulterant of soil.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B5FC1-3362-4F43-B69E-4E9619E4295D}"/>
              </a:ext>
            </a:extLst>
          </p:cNvPr>
          <p:cNvSpPr txBox="1"/>
          <p:nvPr/>
        </p:nvSpPr>
        <p:spPr>
          <a:xfrm>
            <a:off x="434050" y="3256197"/>
            <a:ext cx="765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Acidification and noxious are created in the water.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82738-3F3D-48DD-8096-2C66FD17DFB1}"/>
              </a:ext>
            </a:extLst>
          </p:cNvPr>
          <p:cNvSpPr txBox="1"/>
          <p:nvPr/>
        </p:nvSpPr>
        <p:spPr>
          <a:xfrm>
            <a:off x="442257" y="3936998"/>
            <a:ext cx="716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PH levels of resources.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AD3FC-DDCB-4DC9-BA0F-D78BF9764D29}"/>
              </a:ext>
            </a:extLst>
          </p:cNvPr>
          <p:cNvSpPr txBox="1"/>
          <p:nvPr/>
        </p:nvSpPr>
        <p:spPr>
          <a:xfrm>
            <a:off x="453160" y="4748293"/>
            <a:ext cx="590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 biodiversity and harm ecosystems.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60928-FD40-45C0-88FD-6EA9B47A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916" y="2031513"/>
            <a:ext cx="3118185" cy="207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C6231-4722-4322-A747-00E03230492C}"/>
              </a:ext>
            </a:extLst>
          </p:cNvPr>
          <p:cNvSpPr txBox="1"/>
          <p:nvPr/>
        </p:nvSpPr>
        <p:spPr>
          <a:xfrm>
            <a:off x="442257" y="5445617"/>
            <a:ext cx="564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 Leaching.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7C9ADD-07E5-400A-BC7F-708A97E4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4514248"/>
            <a:ext cx="3193064" cy="21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02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9FBD-103D-494B-B975-EC343EEA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16748"/>
            <a:ext cx="11029616" cy="1013800"/>
          </a:xfrm>
        </p:spPr>
        <p:txBody>
          <a:bodyPr>
            <a:normAutofit/>
          </a:bodyPr>
          <a:lstStyle/>
          <a:p>
            <a:r>
              <a:rPr lang="en-GB" sz="4000" dirty="0"/>
              <a:t>5. Statistics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E6B26-AEDE-49B7-AF3F-498165A0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India, Mumbai ranks first in generating e-waste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followed by Delhi, Bangalore, Chennai.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the Material Recycling Association(MRAI), 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India’s recycling rate stands at 30%.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BC0D0AC-139F-434B-BB69-0388A1EA9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957688"/>
              </p:ext>
            </p:extLst>
          </p:nvPr>
        </p:nvGraphicFramePr>
        <p:xfrm>
          <a:off x="7912666" y="1833987"/>
          <a:ext cx="3760705" cy="2950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887C258-78CF-4881-9BFC-F46014BC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29" y="3938241"/>
            <a:ext cx="2889237" cy="2766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32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>
                <a:lumMod val="75000"/>
              </a:schemeClr>
            </a:gs>
            <a:gs pos="35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5748731"/>
              </p:ext>
            </p:extLst>
          </p:nvPr>
        </p:nvGraphicFramePr>
        <p:xfrm>
          <a:off x="87550" y="321013"/>
          <a:ext cx="11814242" cy="617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65755F-AAF4-4AC9-A4F8-D5BD81A0ED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856544"/>
              </p:ext>
            </p:extLst>
          </p:nvPr>
        </p:nvGraphicFramePr>
        <p:xfrm>
          <a:off x="3667105" y="675970"/>
          <a:ext cx="4572000" cy="4668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05959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AAA0-683C-4F4B-ACAE-134EE3C9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Data  Security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5C24-1235-4D09-83FB-FA43B987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hishing scams are the biggest security threat.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ritical documents and serial numbers need to be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shredded before you throw them out.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 drive inside your computer or the memory 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stick inside your smartphone is a significant liability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ECCFE8-9196-40C6-896D-E3341D7E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78" y="1800216"/>
            <a:ext cx="4427623" cy="2553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0833D-0C2C-4E60-8E9B-01338DBA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578" y="4354006"/>
            <a:ext cx="4393934" cy="21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9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F06F-36A0-489D-B4F2-5E49F00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SOLUTIONS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242-0E3C-4287-ACBD-B00D16BD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52" y="2002055"/>
            <a:ext cx="11095855" cy="4451683"/>
          </a:xfrm>
        </p:spPr>
        <p:txBody>
          <a:bodyPr/>
          <a:lstStyle/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4Rs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Reuse, Reduce, Recycle, Repair</a:t>
            </a:r>
          </a:p>
          <a:p>
            <a:r>
              <a:rPr lang="en-GB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back to your electronic companies and drop-off points.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example: Tech Collect, E-Cycle Solutions, etc.</a:t>
            </a: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Proper methods of disposal.</a:t>
            </a: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 environment-friendly electronics.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 descr="E-waste management: A review of recycling process, environmental and  occupational health hazards, and potential solutions - ScienceDirect">
            <a:extLst>
              <a:ext uri="{FF2B5EF4-FFF2-40B4-BE49-F238E27FC236}">
                <a16:creationId xmlns:a16="http://schemas.microsoft.com/office/drawing/2014/main" id="{89C8E844-7B6B-9B82-2E7E-B5497631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57" y="2158365"/>
            <a:ext cx="2533650" cy="180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-waste Recycling in India – Managing a Growing Crisis">
            <a:extLst>
              <a:ext uri="{FF2B5EF4-FFF2-40B4-BE49-F238E27FC236}">
                <a16:creationId xmlns:a16="http://schemas.microsoft.com/office/drawing/2014/main" id="{86DD8EF8-4F00-A3AA-87E9-BFCE33CC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07" y="4124425"/>
            <a:ext cx="2647950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07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F06F-36A0-489D-B4F2-5E49F00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7.1. role of student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242-0E3C-4287-ACBD-B00D16BD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52" y="2002055"/>
            <a:ext cx="11095855" cy="445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contribute to the following :</a:t>
            </a:r>
          </a:p>
          <a:p>
            <a:pPr algn="l"/>
            <a:r>
              <a:rPr lang="en-GB" sz="240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Producing fewer wastes.</a:t>
            </a:r>
          </a:p>
          <a:p>
            <a:pPr algn="l"/>
            <a:r>
              <a:rPr lang="en-GB" sz="240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Keeping classrooms and households clean.</a:t>
            </a:r>
          </a:p>
          <a:p>
            <a:pPr algn="l"/>
            <a:r>
              <a:rPr lang="en-GB" sz="240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Helping in disposing of wastes.</a:t>
            </a:r>
          </a:p>
          <a:p>
            <a:pPr algn="l"/>
            <a:r>
              <a:rPr lang="en-GB" sz="240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Discussions and debates.</a:t>
            </a:r>
          </a:p>
          <a:p>
            <a:pPr algn="l"/>
            <a:r>
              <a:rPr lang="en-GB" sz="240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Creativity to reuse E-waste.</a:t>
            </a:r>
          </a:p>
          <a:p>
            <a:pPr algn="l"/>
            <a:r>
              <a:rPr lang="en-GB" sz="24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Presentations.</a:t>
            </a:r>
          </a:p>
          <a:p>
            <a:pPr algn="l"/>
            <a:r>
              <a:rPr lang="en-GB" sz="24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Awareness 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30" name="Picture 6" descr="GreenHills - Solid waste management">
            <a:extLst>
              <a:ext uri="{FF2B5EF4-FFF2-40B4-BE49-F238E27FC236}">
                <a16:creationId xmlns:a16="http://schemas.microsoft.com/office/drawing/2014/main" id="{9DACE95F-E6C8-1153-627B-21BE8EB1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07" y="2261987"/>
            <a:ext cx="2447925" cy="1866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ste Management Committee – Midnapore College">
            <a:extLst>
              <a:ext uri="{FF2B5EF4-FFF2-40B4-BE49-F238E27FC236}">
                <a16:creationId xmlns:a16="http://schemas.microsoft.com/office/drawing/2014/main" id="{ECA5FEEB-D60D-F0EB-95AD-E8C650DC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07" y="4271936"/>
            <a:ext cx="2428875" cy="1876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wachhBharat- Swachh Bharat Abhiyan a nation-wide campaign in India">
            <a:extLst>
              <a:ext uri="{FF2B5EF4-FFF2-40B4-BE49-F238E27FC236}">
                <a16:creationId xmlns:a16="http://schemas.microsoft.com/office/drawing/2014/main" id="{E87DEE93-84CB-8349-6061-6E98D38C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1" y="2673721"/>
            <a:ext cx="2154554" cy="3005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13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 members</a:t>
            </a:r>
            <a:br>
              <a:rPr lang="en-IN" dirty="0"/>
            </a:b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81193" y="2226556"/>
            <a:ext cx="1847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2A3767-A346-0C19-96F8-7B57DBD03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17529"/>
              </p:ext>
            </p:extLst>
          </p:nvPr>
        </p:nvGraphicFramePr>
        <p:xfrm>
          <a:off x="1326983" y="2474780"/>
          <a:ext cx="7917082" cy="4294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6579">
                  <a:extLst>
                    <a:ext uri="{9D8B030D-6E8A-4147-A177-3AD203B41FA5}">
                      <a16:colId xmlns:a16="http://schemas.microsoft.com/office/drawing/2014/main" val="2898777242"/>
                    </a:ext>
                  </a:extLst>
                </a:gridCol>
                <a:gridCol w="3620503">
                  <a:extLst>
                    <a:ext uri="{9D8B030D-6E8A-4147-A177-3AD203B41FA5}">
                      <a16:colId xmlns:a16="http://schemas.microsoft.com/office/drawing/2014/main" val="653812777"/>
                    </a:ext>
                  </a:extLst>
                </a:gridCol>
              </a:tblGrid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P.SAI PRANAY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2110030034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049101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V.AKSHAY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2110030246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986524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ANUDEEP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2110030260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624299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M.SINDHURA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2110030314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720803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S.NIKHITHA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2110030320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36842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B.AKSHAYA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2110030345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6066869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K.GOUTHAMI MANOHARI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2110030375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710966"/>
                  </a:ext>
                </a:extLst>
              </a:tr>
              <a:tr h="536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K.DHANA SREE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2110030444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2133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447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68F3-265F-49B8-9016-521E35F6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METHODS OF DISPOSAL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02093-BF76-430D-9805-2BEC093B5339}"/>
              </a:ext>
            </a:extLst>
          </p:cNvPr>
          <p:cNvSpPr txBox="1">
            <a:spLocks/>
          </p:cNvSpPr>
          <p:nvPr/>
        </p:nvSpPr>
        <p:spPr>
          <a:xfrm>
            <a:off x="586490" y="1681093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Competitive Landscape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6CCDD-39CC-4BB3-885A-D24E0303928E}"/>
              </a:ext>
            </a:extLst>
          </p:cNvPr>
          <p:cNvSpPr/>
          <p:nvPr/>
        </p:nvSpPr>
        <p:spPr>
          <a:xfrm>
            <a:off x="469258" y="2222252"/>
            <a:ext cx="544091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back to your electronic companies </a:t>
            </a:r>
          </a:p>
          <a:p>
            <a:pPr lvl="0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and drop-off points.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7BEFB-EC4B-4AD1-B4B0-4B4CA856F90C}"/>
              </a:ext>
            </a:extLst>
          </p:cNvPr>
          <p:cNvSpPr/>
          <p:nvPr/>
        </p:nvSpPr>
        <p:spPr>
          <a:xfrm>
            <a:off x="388235" y="3376414"/>
            <a:ext cx="8248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Donate or sell your outdated technology.</a:t>
            </a:r>
            <a:endParaRPr lang="en-I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27C20-5B75-4A5A-B640-4769C133B1A8}"/>
              </a:ext>
            </a:extLst>
          </p:cNvPr>
          <p:cNvSpPr/>
          <p:nvPr/>
        </p:nvSpPr>
        <p:spPr>
          <a:xfrm>
            <a:off x="388235" y="4345910"/>
            <a:ext cx="6942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your electronic waste to a certified E-Waste recycler.</a:t>
            </a:r>
            <a:endParaRPr lang="en-I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8CCDE-295C-46FD-A5C7-AD86B1AD2E92}"/>
              </a:ext>
            </a:extLst>
          </p:cNvPr>
          <p:cNvSpPr/>
          <p:nvPr/>
        </p:nvSpPr>
        <p:spPr>
          <a:xfrm>
            <a:off x="428625" y="5491990"/>
            <a:ext cx="443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cloud services to store data.</a:t>
            </a:r>
          </a:p>
        </p:txBody>
      </p:sp>
      <p:pic>
        <p:nvPicPr>
          <p:cNvPr id="3076" name="Picture 4" descr="Types of E-Waste under EPR (Extended Producer Responsibility) - Corpbiz">
            <a:extLst>
              <a:ext uri="{FF2B5EF4-FFF2-40B4-BE49-F238E27FC236}">
                <a16:creationId xmlns:a16="http://schemas.microsoft.com/office/drawing/2014/main" id="{B83BE816-CB78-9E0D-1F12-972CEED1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74" y="4606859"/>
            <a:ext cx="2952750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aste Disposal Methods - Types Of Waste Disposal | Solutions">
            <a:extLst>
              <a:ext uri="{FF2B5EF4-FFF2-40B4-BE49-F238E27FC236}">
                <a16:creationId xmlns:a16="http://schemas.microsoft.com/office/drawing/2014/main" id="{1A90AC50-0954-1A07-ED7A-84D96D851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" b="46509"/>
          <a:stretch/>
        </p:blipFill>
        <p:spPr bwMode="auto">
          <a:xfrm>
            <a:off x="6438749" y="2138500"/>
            <a:ext cx="5294589" cy="2207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28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F51C-FB47-4B13-BDD5-A2ECF295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9998"/>
            <a:ext cx="11029616" cy="988332"/>
          </a:xfrm>
        </p:spPr>
        <p:txBody>
          <a:bodyPr>
            <a:noAutofit/>
          </a:bodyPr>
          <a:lstStyle/>
          <a:p>
            <a:r>
              <a:rPr lang="en-GB" sz="4000" dirty="0"/>
              <a:t>9. PROCESS OF E-WASTE RECYCLING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BF4DB-2914-4E8E-A460-FFBEC21CE3B4}"/>
              </a:ext>
            </a:extLst>
          </p:cNvPr>
          <p:cNvSpPr txBox="1"/>
          <p:nvPr/>
        </p:nvSpPr>
        <p:spPr>
          <a:xfrm>
            <a:off x="460375" y="1875648"/>
            <a:ext cx="7037407" cy="486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Collecting and Transporting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Shredding and Sorting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Dust Extraction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Magnetic Separation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:Water Separation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Purification of Waste stream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STEP-7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:Preparing recycled materials for sale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-Waste Management Process | ECS Environment">
            <a:extLst>
              <a:ext uri="{FF2B5EF4-FFF2-40B4-BE49-F238E27FC236}">
                <a16:creationId xmlns:a16="http://schemas.microsoft.com/office/drawing/2014/main" id="{9AFE12A4-7B00-4F71-AD3D-81FD470E9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23261"/>
            <a:ext cx="304800" cy="2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e-Waste Management Process | ECS Environment">
            <a:extLst>
              <a:ext uri="{FF2B5EF4-FFF2-40B4-BE49-F238E27FC236}">
                <a16:creationId xmlns:a16="http://schemas.microsoft.com/office/drawing/2014/main" id="{1A53FED8-D845-4497-A367-7E2DF5D7D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29139"/>
            <a:ext cx="304800" cy="2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 descr="E Waste Recycle &amp; Management">
            <a:extLst>
              <a:ext uri="{FF2B5EF4-FFF2-40B4-BE49-F238E27FC236}">
                <a16:creationId xmlns:a16="http://schemas.microsoft.com/office/drawing/2014/main" id="{B96E0938-B8EC-4D1C-BFF0-DBFA947F9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47" y="3313430"/>
            <a:ext cx="3540840" cy="35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nvironmental Impact | Electronic Hardware Sustainability">
            <a:extLst>
              <a:ext uri="{FF2B5EF4-FFF2-40B4-BE49-F238E27FC236}">
                <a16:creationId xmlns:a16="http://schemas.microsoft.com/office/drawing/2014/main" id="{491CFBE6-228B-DE91-4F69-F8073CB2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83" y="1924624"/>
            <a:ext cx="3352033" cy="2381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93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87108" y="86642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TRANSPORTING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3873" y="36018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SHREDDING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187889" y="72618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DUST EXTRACTION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21917" y="2301324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SEPARATION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7" y="2415248"/>
            <a:ext cx="1815880" cy="2027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844" y="2598866"/>
            <a:ext cx="2572109" cy="180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9927" y="3428998"/>
            <a:ext cx="1747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89716" y="327846"/>
            <a:ext cx="11976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6757816" y="308192"/>
            <a:ext cx="11976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 rot="5400000">
            <a:off x="9434506" y="3748844"/>
            <a:ext cx="758626" cy="455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 rot="5400000">
            <a:off x="9010737" y="1511908"/>
            <a:ext cx="883194" cy="455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 rot="10800000">
            <a:off x="7789829" y="5034093"/>
            <a:ext cx="11290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 rot="10800000">
            <a:off x="4383874" y="5209300"/>
            <a:ext cx="11976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Bent Arrow 22"/>
          <p:cNvSpPr/>
          <p:nvPr/>
        </p:nvSpPr>
        <p:spPr>
          <a:xfrm rot="16200000">
            <a:off x="784517" y="4702179"/>
            <a:ext cx="1187595" cy="79591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2242571" y="3355959"/>
            <a:ext cx="11976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3797818" y="3136610"/>
            <a:ext cx="1829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RECYCLED MATERIALS FOR SALE</a:t>
            </a:r>
            <a:endParaRPr lang="en-IN" dirty="0"/>
          </a:p>
        </p:txBody>
      </p:sp>
      <p:sp>
        <p:nvSpPr>
          <p:cNvPr id="27" name="Flowchart: Terminator 26"/>
          <p:cNvSpPr/>
          <p:nvPr/>
        </p:nvSpPr>
        <p:spPr>
          <a:xfrm>
            <a:off x="8697909" y="5896134"/>
            <a:ext cx="3157267" cy="648182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separate the glass from the plastic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276543" y="5722894"/>
            <a:ext cx="0" cy="173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Flowchart: Terminator 31"/>
          <p:cNvSpPr/>
          <p:nvPr/>
        </p:nvSpPr>
        <p:spPr>
          <a:xfrm>
            <a:off x="6168773" y="2602852"/>
            <a:ext cx="2269324" cy="994662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overhead magnet helps to separate steel and iron from other wastes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438097" y="2980889"/>
            <a:ext cx="2180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Flowchart: Terminator 37"/>
          <p:cNvSpPr/>
          <p:nvPr/>
        </p:nvSpPr>
        <p:spPr>
          <a:xfrm>
            <a:off x="3864109" y="1414901"/>
            <a:ext cx="2976529" cy="743764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e-waste into smaller pieces for proper sorting by using hand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/>
          <p:cNvCxnSpPr>
            <a:stCxn id="4" idx="2"/>
          </p:cNvCxnSpPr>
          <p:nvPr/>
        </p:nvCxnSpPr>
        <p:spPr>
          <a:xfrm flipH="1">
            <a:off x="5442956" y="1205061"/>
            <a:ext cx="1" cy="186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Flowchart: Terminator 42"/>
          <p:cNvSpPr/>
          <p:nvPr/>
        </p:nvSpPr>
        <p:spPr>
          <a:xfrm>
            <a:off x="509350" y="1473298"/>
            <a:ext cx="2498846" cy="743764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Initializing take-back booths and collection booth to collect e-waste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597535" y="1271258"/>
            <a:ext cx="1" cy="186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lowchart: Terminator 45"/>
          <p:cNvSpPr/>
          <p:nvPr/>
        </p:nvSpPr>
        <p:spPr>
          <a:xfrm>
            <a:off x="10526647" y="214877"/>
            <a:ext cx="1665353" cy="990184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Smoothly spread e-waste pieces get broken down 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0306056" y="740911"/>
            <a:ext cx="234741" cy="8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Flowchart: Terminator 52"/>
          <p:cNvSpPr/>
          <p:nvPr/>
        </p:nvSpPr>
        <p:spPr>
          <a:xfrm>
            <a:off x="5064064" y="6113143"/>
            <a:ext cx="3015065" cy="744856"/>
          </a:xfrm>
          <a:prstGeom prst="flowChartTerminator">
            <a:avLst/>
          </a:prstGeom>
          <a:solidFill>
            <a:srgbClr val="EAE3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Locating and extracting leftover metals from plastic to purify the waste stream further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57816" y="5939903"/>
            <a:ext cx="0" cy="173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71F19945-0ED3-459A-AA5F-A7F4D82647F1}"/>
              </a:ext>
            </a:extLst>
          </p:cNvPr>
          <p:cNvSpPr/>
          <p:nvPr/>
        </p:nvSpPr>
        <p:spPr>
          <a:xfrm>
            <a:off x="8963948" y="4550155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SEPARATION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6E17AEF7-F102-4AD0-A02B-2797B601AED0}"/>
              </a:ext>
            </a:extLst>
          </p:cNvPr>
          <p:cNvSpPr/>
          <p:nvPr/>
        </p:nvSpPr>
        <p:spPr>
          <a:xfrm>
            <a:off x="5639645" y="4792419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PURIFICATION OF WASTE STREAM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1D82E40C-A0C2-44FF-9F3C-BD7CC0BA21E8}"/>
              </a:ext>
            </a:extLst>
          </p:cNvPr>
          <p:cNvSpPr/>
          <p:nvPr/>
        </p:nvSpPr>
        <p:spPr>
          <a:xfrm>
            <a:off x="2077823" y="4867773"/>
            <a:ext cx="2118167" cy="1169043"/>
          </a:xfrm>
          <a:prstGeom prst="roundRect">
            <a:avLst/>
          </a:prstGeom>
          <a:solidFill>
            <a:srgbClr val="6FE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PREPARING RECYCLED MATERIALS FOR SALE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62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1356A-707B-482A-AAFF-CB8E9F2D44B7}"/>
              </a:ext>
            </a:extLst>
          </p:cNvPr>
          <p:cNvSpPr txBox="1"/>
          <p:nvPr/>
        </p:nvSpPr>
        <p:spPr>
          <a:xfrm>
            <a:off x="543827" y="1106905"/>
            <a:ext cx="1137224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ADVANTAGES OF RECYCLING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landfills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 recovery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Resale and reuse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Jobs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2331C-2ABC-4763-AA1B-F4D16306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79" y="1966862"/>
            <a:ext cx="4428192" cy="37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81DF-E674-4B68-A6C8-AB41FAB8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E-WASTE MANAGEMENT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F01C-5404-4346-850C-BAF53AECA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3613"/>
            <a:ext cx="11029615" cy="4851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industries management of E-Waste should begin at the point of generation. Waste minimization and sustainable product design involves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process modification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reduction 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 and reuse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6D0D-BC80-4CA1-81D5-55402606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32" y="4285094"/>
            <a:ext cx="3597679" cy="2399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BBDD3-E679-4DEE-9C5B-EE9625C4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76" y="4285094"/>
            <a:ext cx="3542095" cy="2342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67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8E91-48D5-49D1-ACAD-0065C00C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11. CONCLUSION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261D-6017-407B-B964-FD46DEF8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scenario has, indeed, presented both challenges and opportunities in terms of minimizing wants, managing e-waste as well as developing cleaner and more sustainable products.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wareness is a good way to begin resolving or attending to the problem</a:t>
            </a:r>
            <a:r>
              <a:rPr lang="en-GB" sz="2400" b="0" i="0" dirty="0">
                <a:solidFill>
                  <a:srgbClr val="444444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r>
              <a:rPr lang="en-GB" sz="2400" dirty="0">
                <a:solidFill>
                  <a:srgbClr val="444444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a change for a better future.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34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EC21-37F9-495D-9196-8FA778C6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12. REFERENCES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D1358-47A9-4FD5-996E-CAB708A5FD25}"/>
              </a:ext>
            </a:extLst>
          </p:cNvPr>
          <p:cNvSpPr txBox="1"/>
          <p:nvPr/>
        </p:nvSpPr>
        <p:spPr>
          <a:xfrm>
            <a:off x="575894" y="2045368"/>
            <a:ext cx="11109809" cy="580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https://edgearticles.com/2018/10/04/short-essay-on-e-waste/</a:t>
            </a: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https://en.wikipedia.org/wiki/Electronic_waste</a:t>
            </a: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https://sites.google.com/site/ewaste306001/conclusion</a:t>
            </a: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https://rajyasabha.nic.in/rsnew/publication_electronic/E-Waste_in_india.pdf</a:t>
            </a:r>
            <a:endParaRPr lang="en-GB" sz="24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https://www.britannica.com/technology/electronic-waste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897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0753" y="3349429"/>
            <a:ext cx="2311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ucida Calligraphy" panose="03010101010101010101" pitchFamily="66" charset="0"/>
              </a:rPr>
              <a:t>ANY</a:t>
            </a:r>
            <a:endParaRPr lang="en-IN" sz="5400" dirty="0">
              <a:latin typeface="Lucida Calligraphy" panose="03010101010101010101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425" y="773327"/>
            <a:ext cx="2026968" cy="43784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23" y="976593"/>
            <a:ext cx="2059989" cy="2511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56281" y="4211410"/>
            <a:ext cx="6514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Lucida Calligraphy" panose="03010101010101010101" pitchFamily="66" charset="0"/>
              </a:rPr>
              <a:t>QUESTI  N</a:t>
            </a:r>
            <a:endParaRPr lang="en-IN" sz="4000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0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86E4C-02BF-490A-BE3B-B122CCB8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09" y="2226447"/>
            <a:ext cx="9071809" cy="3291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8BEFF-6330-4EEA-A29C-033CDE27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" y="566588"/>
            <a:ext cx="10813983" cy="42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18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89" y="1473730"/>
            <a:ext cx="3645910" cy="855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07" y="2329339"/>
            <a:ext cx="4030767" cy="843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80" y="3271982"/>
            <a:ext cx="4081237" cy="76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953" y="3994219"/>
            <a:ext cx="4269916" cy="867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569" y="4879161"/>
            <a:ext cx="4428126" cy="863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790" y="5838816"/>
            <a:ext cx="4475344" cy="814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164" y="1947564"/>
            <a:ext cx="3193990" cy="33171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903" y="2430303"/>
            <a:ext cx="1000265" cy="1609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13173" y="37829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0137" y="616741"/>
            <a:ext cx="3924848" cy="8500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69207" y="948891"/>
            <a:ext cx="22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E-WASTE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35071" y="7966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05627" y="265569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E-WASTE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0545" y="3542534"/>
            <a:ext cx="26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E-WASTE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10540" y="4304900"/>
            <a:ext cx="32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E-WASTE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94147" y="507627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24189" y="596530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04295" y="6042135"/>
            <a:ext cx="307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6B8437-66D7-43F0-BA13-23A0CC5907F5}"/>
                  </a:ext>
                </a:extLst>
              </p14:cNvPr>
              <p14:cNvContentPartPr/>
              <p14:nvPr/>
            </p14:nvContentPartPr>
            <p14:xfrm>
              <a:off x="5019385" y="562126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6B8437-66D7-43F0-BA13-23A0CC5907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0385" y="561226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A5F1F0B-93D3-4318-AD6B-D5515FDCE8DB}"/>
              </a:ext>
            </a:extLst>
          </p:cNvPr>
          <p:cNvSpPr txBox="1"/>
          <p:nvPr/>
        </p:nvSpPr>
        <p:spPr>
          <a:xfrm>
            <a:off x="5810035" y="1868779"/>
            <a:ext cx="167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GB" dirty="0"/>
              <a:t> 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2CAF4-A59C-4326-BB2A-8D785B6C3914}"/>
              </a:ext>
            </a:extLst>
          </p:cNvPr>
          <p:cNvSpPr txBox="1"/>
          <p:nvPr/>
        </p:nvSpPr>
        <p:spPr>
          <a:xfrm>
            <a:off x="5459925" y="5220150"/>
            <a:ext cx="249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CC12ED-BA66-45E4-99BF-7C84E8F5CDD8}"/>
                  </a:ext>
                </a:extLst>
              </p14:cNvPr>
              <p14:cNvContentPartPr/>
              <p14:nvPr/>
            </p14:nvContentPartPr>
            <p14:xfrm>
              <a:off x="4884745" y="1876699"/>
              <a:ext cx="18756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CC12ED-BA66-45E4-99BF-7C84E8F5CD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0745" y="1768699"/>
                <a:ext cx="2952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0D233A-077A-48D6-8354-820571008E43}"/>
                  </a:ext>
                </a:extLst>
              </p14:cNvPr>
              <p14:cNvContentPartPr/>
              <p14:nvPr/>
            </p14:nvContentPartPr>
            <p14:xfrm>
              <a:off x="4850905" y="1934299"/>
              <a:ext cx="218520" cy="3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0D233A-077A-48D6-8354-820571008E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6905" y="1826659"/>
                <a:ext cx="326160" cy="249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2D2A253-6BB4-44CE-BBAA-015BCD8CCA19}"/>
              </a:ext>
            </a:extLst>
          </p:cNvPr>
          <p:cNvSpPr txBox="1"/>
          <p:nvPr/>
        </p:nvSpPr>
        <p:spPr>
          <a:xfrm>
            <a:off x="5610462" y="29781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7949A-AB04-4A84-AE28-D3DF0C1D4EA9}"/>
              </a:ext>
            </a:extLst>
          </p:cNvPr>
          <p:cNvSpPr txBox="1"/>
          <p:nvPr/>
        </p:nvSpPr>
        <p:spPr>
          <a:xfrm>
            <a:off x="4796039" y="1738935"/>
            <a:ext cx="54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02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570E8F4-9A84-45D2-899D-F72DBC80803C}"/>
                  </a:ext>
                </a:extLst>
              </p14:cNvPr>
              <p14:cNvContentPartPr/>
              <p14:nvPr/>
            </p14:nvContentPartPr>
            <p14:xfrm>
              <a:off x="5441181" y="2705360"/>
              <a:ext cx="286920" cy="45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570E8F4-9A84-45D2-899D-F72DBC8080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87181" y="2597360"/>
                <a:ext cx="394560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1F1036-A1F1-4CC5-8ECE-A06131A04395}"/>
              </a:ext>
            </a:extLst>
          </p:cNvPr>
          <p:cNvSpPr txBox="1"/>
          <p:nvPr/>
        </p:nvSpPr>
        <p:spPr>
          <a:xfrm>
            <a:off x="5325634" y="2517819"/>
            <a:ext cx="5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03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46298F-D553-4256-9C47-3FCFC8985B70}"/>
                  </a:ext>
                </a:extLst>
              </p14:cNvPr>
              <p14:cNvContentPartPr/>
              <p14:nvPr/>
            </p14:nvContentPartPr>
            <p14:xfrm>
              <a:off x="5582425" y="3580219"/>
              <a:ext cx="248400" cy="74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46298F-D553-4256-9C47-3FCFC8985B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8785" y="3472579"/>
                <a:ext cx="3560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A1AB65D-E559-4991-B010-1FA06CB5AF20}"/>
                  </a:ext>
                </a:extLst>
              </p14:cNvPr>
              <p14:cNvContentPartPr/>
              <p14:nvPr/>
            </p14:nvContentPartPr>
            <p14:xfrm>
              <a:off x="5577745" y="3589939"/>
              <a:ext cx="218520" cy="67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A1AB65D-E559-4991-B010-1FA06CB5AF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3745" y="3482299"/>
                <a:ext cx="326160" cy="2833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ABB2E5C-C697-4818-A1C6-FF27F530C97D}"/>
              </a:ext>
            </a:extLst>
          </p:cNvPr>
          <p:cNvSpPr txBox="1"/>
          <p:nvPr/>
        </p:nvSpPr>
        <p:spPr>
          <a:xfrm>
            <a:off x="5521618" y="3460181"/>
            <a:ext cx="6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04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4F8E677-8293-453D-A33B-F8D8F775A486}"/>
                  </a:ext>
                </a:extLst>
              </p14:cNvPr>
              <p14:cNvContentPartPr/>
              <p14:nvPr/>
            </p14:nvContentPartPr>
            <p14:xfrm>
              <a:off x="5024065" y="4321819"/>
              <a:ext cx="297360" cy="8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4F8E677-8293-453D-A33B-F8D8F775A4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70065" y="4213819"/>
                <a:ext cx="405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A29DD62-477F-4D43-9499-7FFDABDEFC14}"/>
                  </a:ext>
                </a:extLst>
              </p14:cNvPr>
              <p14:cNvContentPartPr/>
              <p14:nvPr/>
            </p14:nvContentPartPr>
            <p14:xfrm>
              <a:off x="5057905" y="4374379"/>
              <a:ext cx="272880" cy="35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A29DD62-477F-4D43-9499-7FFDABDEFC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3905" y="4266739"/>
                <a:ext cx="38052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CCDE5D4-DA73-4C7B-92F4-DD9B61F4C40C}"/>
              </a:ext>
            </a:extLst>
          </p:cNvPr>
          <p:cNvSpPr txBox="1"/>
          <p:nvPr/>
        </p:nvSpPr>
        <p:spPr>
          <a:xfrm>
            <a:off x="4935874" y="4218873"/>
            <a:ext cx="55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05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3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8497D-2BE3-4CFE-8CC5-D08D5640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86" y="1933733"/>
            <a:ext cx="3193990" cy="3317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68205-3761-4335-B4E9-C428C2D8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9" y="2428847"/>
            <a:ext cx="1000265" cy="160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F6B79-2E96-4EEC-B06F-1BF9EF1B5C13}"/>
              </a:ext>
            </a:extLst>
          </p:cNvPr>
          <p:cNvSpPr txBox="1"/>
          <p:nvPr/>
        </p:nvSpPr>
        <p:spPr>
          <a:xfrm>
            <a:off x="1678570" y="3782948"/>
            <a:ext cx="1821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CEC17-26F0-44EA-9B66-CBB6060D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285" y="884987"/>
            <a:ext cx="4414688" cy="850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0B8FF-2FA1-413D-816F-0667126BD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76" y="1753970"/>
            <a:ext cx="4013074" cy="8500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12BD0B-4FDE-43EE-92B2-EFF9CB83E452}"/>
              </a:ext>
            </a:extLst>
          </p:cNvPr>
          <p:cNvSpPr txBox="1"/>
          <p:nvPr/>
        </p:nvSpPr>
        <p:spPr>
          <a:xfrm>
            <a:off x="1410497" y="5576763"/>
            <a:ext cx="60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11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E4746-15D4-4287-861D-6AC4FB310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83" y="2777818"/>
            <a:ext cx="4235980" cy="8145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09566-9FEF-40EC-BCF2-AC29F2E77428}"/>
              </a:ext>
            </a:extLst>
          </p:cNvPr>
          <p:cNvSpPr txBox="1"/>
          <p:nvPr/>
        </p:nvSpPr>
        <p:spPr>
          <a:xfrm>
            <a:off x="5205663" y="2901033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2F437-7810-42C5-88DD-936D5C0DD4F5}"/>
              </a:ext>
            </a:extLst>
          </p:cNvPr>
          <p:cNvSpPr txBox="1"/>
          <p:nvPr/>
        </p:nvSpPr>
        <p:spPr>
          <a:xfrm>
            <a:off x="5514833" y="21145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 RECYCLING</a:t>
            </a:r>
            <a:endParaRPr lang="en-IN" dirty="0"/>
          </a:p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641160-EBFE-4B43-8E41-0FEABDC62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349" y="3722907"/>
            <a:ext cx="4608441" cy="8434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D5CADA6-1F63-4B81-A2A3-355AD44E53B7}"/>
                  </a:ext>
                </a:extLst>
              </p14:cNvPr>
              <p14:cNvContentPartPr/>
              <p14:nvPr/>
            </p14:nvContentPartPr>
            <p14:xfrm>
              <a:off x="4886895" y="2147884"/>
              <a:ext cx="374040" cy="8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D5CADA6-1F63-4B81-A2A3-355AD44E53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2895" y="2039884"/>
                <a:ext cx="48168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2CFB0B1-7CF9-47D1-9B35-17F22AF3F10A}"/>
              </a:ext>
            </a:extLst>
          </p:cNvPr>
          <p:cNvSpPr txBox="1"/>
          <p:nvPr/>
        </p:nvSpPr>
        <p:spPr>
          <a:xfrm>
            <a:off x="5130973" y="1183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DISPOSAL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931484-2B0B-437B-8611-96AE1E63AD5A}"/>
              </a:ext>
            </a:extLst>
          </p:cNvPr>
          <p:cNvSpPr txBox="1"/>
          <p:nvPr/>
        </p:nvSpPr>
        <p:spPr>
          <a:xfrm>
            <a:off x="3959351" y="1069076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08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12C9A8-FCEE-4934-9220-7BC1DBDE09E2}"/>
              </a:ext>
            </a:extLst>
          </p:cNvPr>
          <p:cNvSpPr txBox="1"/>
          <p:nvPr/>
        </p:nvSpPr>
        <p:spPr>
          <a:xfrm>
            <a:off x="5888687" y="3033856"/>
            <a:ext cx="30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 MANAGEMENT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DBD8B5-76A5-4F77-BF81-0C13CF527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3501" y="4733732"/>
            <a:ext cx="4269916" cy="867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74F930-50E3-4F85-9CBF-8CE5C1D0DC36}"/>
              </a:ext>
            </a:extLst>
          </p:cNvPr>
          <p:cNvSpPr txBox="1"/>
          <p:nvPr/>
        </p:nvSpPr>
        <p:spPr>
          <a:xfrm>
            <a:off x="5747093" y="4013780"/>
            <a:ext cx="419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58C667-88E0-44AF-B28A-94C4E3F88F43}"/>
                  </a:ext>
                </a:extLst>
              </p14:cNvPr>
              <p14:cNvContentPartPr/>
              <p14:nvPr/>
            </p14:nvContentPartPr>
            <p14:xfrm>
              <a:off x="4417825" y="5101067"/>
              <a:ext cx="353160" cy="11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58C667-88E0-44AF-B28A-94C4E3F88F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64185" y="4993427"/>
                <a:ext cx="460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519310-BEAD-4F21-A1ED-7BA12D0C778F}"/>
                  </a:ext>
                </a:extLst>
              </p14:cNvPr>
              <p14:cNvContentPartPr/>
              <p14:nvPr/>
            </p14:nvContentPartPr>
            <p14:xfrm>
              <a:off x="4470745" y="5125187"/>
              <a:ext cx="196920" cy="1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519310-BEAD-4F21-A1ED-7BA12D0C77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6745" y="5017187"/>
                <a:ext cx="304560" cy="230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8C0B16-A162-4FD6-B4DA-DF4B1EE730C0}"/>
              </a:ext>
            </a:extLst>
          </p:cNvPr>
          <p:cNvSpPr txBox="1"/>
          <p:nvPr/>
        </p:nvSpPr>
        <p:spPr>
          <a:xfrm>
            <a:off x="4348859" y="4970382"/>
            <a:ext cx="5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AB769-47C2-40D5-96C3-5BC930483CDC}"/>
              </a:ext>
            </a:extLst>
          </p:cNvPr>
          <p:cNvSpPr txBox="1"/>
          <p:nvPr/>
        </p:nvSpPr>
        <p:spPr>
          <a:xfrm>
            <a:off x="5322338" y="5118742"/>
            <a:ext cx="345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013FB2-3920-48A8-A4F4-4451DACCB5DC}"/>
                  </a:ext>
                </a:extLst>
              </p14:cNvPr>
              <p14:cNvContentPartPr/>
              <p14:nvPr/>
            </p14:nvContentPartPr>
            <p14:xfrm>
              <a:off x="4735705" y="4090547"/>
              <a:ext cx="312840" cy="3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013FB2-3920-48A8-A4F4-4451DACCB5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1705" y="3982907"/>
                <a:ext cx="420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076DED6-BD91-431F-ACC6-A9BAAC3C12A7}"/>
                  </a:ext>
                </a:extLst>
              </p14:cNvPr>
              <p14:cNvContentPartPr/>
              <p14:nvPr/>
            </p14:nvContentPartPr>
            <p14:xfrm>
              <a:off x="4696825" y="4109987"/>
              <a:ext cx="286920" cy="4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076DED6-BD91-431F-ACC6-A9BAAC3C12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43185" y="4001987"/>
                <a:ext cx="394560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09C3293-60FF-4651-A618-D1DF852712E5}"/>
              </a:ext>
            </a:extLst>
          </p:cNvPr>
          <p:cNvSpPr txBox="1"/>
          <p:nvPr/>
        </p:nvSpPr>
        <p:spPr>
          <a:xfrm>
            <a:off x="4686129" y="3924961"/>
            <a:ext cx="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11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BACF49-7A3C-4848-A059-4B27BB57102D}"/>
                  </a:ext>
                </a:extLst>
              </p14:cNvPr>
              <p14:cNvContentPartPr/>
              <p14:nvPr/>
            </p14:nvContentPartPr>
            <p14:xfrm>
              <a:off x="4899145" y="2160739"/>
              <a:ext cx="207000" cy="4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BACF49-7A3C-4848-A059-4B27BB57102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45505" y="2052739"/>
                <a:ext cx="3146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72877A-F9C0-4D97-8C1C-B760494A0CA1}"/>
                  </a:ext>
                </a:extLst>
              </p14:cNvPr>
              <p14:cNvContentPartPr/>
              <p14:nvPr/>
            </p14:nvContentPartPr>
            <p14:xfrm>
              <a:off x="4850905" y="2148139"/>
              <a:ext cx="272880" cy="3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72877A-F9C0-4D97-8C1C-B760494A0CA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6905" y="2040139"/>
                <a:ext cx="3805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FCA0A8-F201-409D-B12D-7B5EE599EA2D}"/>
                  </a:ext>
                </a:extLst>
              </p14:cNvPr>
              <p14:cNvContentPartPr/>
              <p14:nvPr/>
            </p14:nvContentPartPr>
            <p14:xfrm>
              <a:off x="4865305" y="2165059"/>
              <a:ext cx="258120" cy="48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FCA0A8-F201-409D-B12D-7B5EE599EA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1665" y="2057419"/>
                <a:ext cx="36576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48EC8E5-1F38-4574-BBEE-4F7034126231}"/>
              </a:ext>
            </a:extLst>
          </p:cNvPr>
          <p:cNvSpPr txBox="1"/>
          <p:nvPr/>
        </p:nvSpPr>
        <p:spPr>
          <a:xfrm>
            <a:off x="4810653" y="1992105"/>
            <a:ext cx="72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09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66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D455-34A5-434F-9F84-BE6CCA3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WHAT IS E-WASTE?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89312-AF05-4F19-8546-DDAE833F42D1}"/>
              </a:ext>
            </a:extLst>
          </p:cNvPr>
          <p:cNvSpPr txBox="1"/>
          <p:nvPr/>
        </p:nvSpPr>
        <p:spPr>
          <a:xfrm>
            <a:off x="263253" y="2204977"/>
            <a:ext cx="75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bbreviation of "electronic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electrical waste".</a:t>
            </a:r>
          </a:p>
          <a:p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 produced from discarded electronic devices.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working and broken items that are thrown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the garbage.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https://www.metropolitantransferstation.com.au/resources/4c1dd8c9/blog-post/post-21/600-proper-ways-to-dispose-and-recycle-e-waste.jpg?20220313011607086+1100">
            <a:extLst>
              <a:ext uri="{FF2B5EF4-FFF2-40B4-BE49-F238E27FC236}">
                <a16:creationId xmlns:a16="http://schemas.microsoft.com/office/drawing/2014/main" id="{A1110A38-9DFA-4B47-8B65-94DB3543DF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550" y="1999502"/>
            <a:ext cx="2726873" cy="23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76C54-A39D-431C-99D5-3776F1FD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81" y="4557154"/>
            <a:ext cx="203835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4AA97-7FB6-4396-ACC6-FA96AAE9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734" y="495129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82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3359-2D85-4FD1-AF60-C28415CA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HISTORY OF E-WASTE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9C88D-FD37-44BB-B2C1-A0CB16C9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8" y="1905802"/>
            <a:ext cx="6554804" cy="4860758"/>
          </a:xfrm>
        </p:spPr>
        <p:txBody>
          <a:bodyPr>
            <a:normAutofit lnSpcReduction="10000"/>
          </a:bodyPr>
          <a:lstStyle/>
          <a:p>
            <a:endParaRPr lang="en-I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Resource Conservation And Recovery Act”(RCRA),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first step taken toward organizing e-waste was enacted in 1976 by the US government.</a:t>
            </a:r>
          </a:p>
          <a:p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KHAIN SEA INCIDENT.</a:t>
            </a:r>
          </a:p>
          <a:p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‘GOLDEN PERIOD’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1984 and 1990, the period of continuous and rapid growth in the electronics industry.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</a:t>
            </a:r>
            <a:endParaRPr lang="en-IN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65A9A-BBC9-4544-94D7-8048C92B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33" y="4092714"/>
            <a:ext cx="4475746" cy="267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B7D47-E5A3-4D30-B976-2662B3C94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09" y="1787091"/>
            <a:ext cx="4364555" cy="23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2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8019-4CC6-4A86-8BDB-0638BEC8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5" y="700800"/>
            <a:ext cx="3779065" cy="2520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D8D0A-2590-4144-9129-2EA5F8E49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586" y="618984"/>
            <a:ext cx="4043653" cy="2520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7BBE6B-7BBF-4BE1-B757-962EE1A3D1D6}"/>
              </a:ext>
            </a:extLst>
          </p:cNvPr>
          <p:cNvSpPr/>
          <p:nvPr/>
        </p:nvSpPr>
        <p:spPr>
          <a:xfrm>
            <a:off x="1049153" y="3220964"/>
            <a:ext cx="1828801" cy="33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Ghana(Africa)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19A11-ADC2-4500-A2EF-1E082755CF9C}"/>
              </a:ext>
            </a:extLst>
          </p:cNvPr>
          <p:cNvSpPr/>
          <p:nvPr/>
        </p:nvSpPr>
        <p:spPr>
          <a:xfrm>
            <a:off x="8885829" y="3139148"/>
            <a:ext cx="1605708" cy="33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Guiyu(China)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3EA3B-86A6-4EB5-BE31-2002899D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15" y="3792110"/>
            <a:ext cx="3902155" cy="2603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B140EF-7E61-4A29-BE53-F01822C439F9}"/>
              </a:ext>
            </a:extLst>
          </p:cNvPr>
          <p:cNvSpPr/>
          <p:nvPr/>
        </p:nvSpPr>
        <p:spPr>
          <a:xfrm>
            <a:off x="1092467" y="6395405"/>
            <a:ext cx="1828801" cy="33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Delhi(India)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2C8AA-91E9-404C-99C0-E0CA1E9D4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586" y="3733687"/>
            <a:ext cx="4043653" cy="2661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1B3F75-9A65-435E-AD20-1BF0F088B656}"/>
              </a:ext>
            </a:extLst>
          </p:cNvPr>
          <p:cNvSpPr/>
          <p:nvPr/>
        </p:nvSpPr>
        <p:spPr>
          <a:xfrm>
            <a:off x="9084644" y="6395405"/>
            <a:ext cx="2014889" cy="33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Karachi(Pakistan)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1B3656-5CE2-4C90-B0A2-C348B02D0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830" y="1851644"/>
            <a:ext cx="4450943" cy="27386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76142A-9432-4361-B88F-BDEB779D1B79}"/>
              </a:ext>
            </a:extLst>
          </p:cNvPr>
          <p:cNvSpPr/>
          <p:nvPr/>
        </p:nvSpPr>
        <p:spPr>
          <a:xfrm>
            <a:off x="4627008" y="4617705"/>
            <a:ext cx="2428310" cy="33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E-waste dumping routes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73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A875-4296-4361-BAC3-099FC84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TYPES OF E-WASTE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D02DD-30FE-4D7C-9E10-23D79B24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23" y="2016493"/>
            <a:ext cx="6492240" cy="45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7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4435" y="1539433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04" y="1238493"/>
            <a:ext cx="6389225" cy="5405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15201" y="3293776"/>
            <a:ext cx="1930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7747" y="1908765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GADGETS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4880" y="561160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HOME </a:t>
            </a:r>
          </a:p>
          <a:p>
            <a:r>
              <a:rPr lang="en-IN" sz="1400" dirty="0"/>
              <a:t>APPLIANCES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90221" y="3417961"/>
            <a:ext cx="205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ENTERTAINMENT</a:t>
            </a:r>
          </a:p>
          <a:p>
            <a:r>
              <a:rPr lang="en-IN" sz="1400" dirty="0"/>
              <a:t>      DEVICES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95992" y="2764475"/>
            <a:ext cx="1244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ELECTRONIC</a:t>
            </a:r>
          </a:p>
          <a:p>
            <a:r>
              <a:rPr lang="en-IN" sz="1400" dirty="0"/>
              <a:t>UTILITIES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30410" y="2148415"/>
            <a:ext cx="127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OFFICE</a:t>
            </a:r>
          </a:p>
          <a:p>
            <a:r>
              <a:rPr lang="en-IN" sz="1400" dirty="0"/>
              <a:t>EQUIPMENTS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95992" y="4646230"/>
            <a:ext cx="1392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POWER TOOLS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7813" y="5590967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MEDICAL</a:t>
            </a:r>
          </a:p>
          <a:p>
            <a:r>
              <a:rPr lang="en-IN" sz="1400" dirty="0"/>
              <a:t>EQUIPMENTS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646288" y="1271099"/>
            <a:ext cx="2118167" cy="700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CORDS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CABELS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WIFI-DONGELS</a:t>
            </a:r>
          </a:p>
        </p:txBody>
      </p:sp>
      <p:cxnSp>
        <p:nvCxnSpPr>
          <p:cNvPr id="24" name="Elbow Connector 23"/>
          <p:cNvCxnSpPr>
            <a:cxnSpLocks/>
          </p:cNvCxnSpPr>
          <p:nvPr/>
        </p:nvCxnSpPr>
        <p:spPr>
          <a:xfrm flipV="1">
            <a:off x="7541394" y="1724099"/>
            <a:ext cx="1104894" cy="2472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143999" y="3760847"/>
            <a:ext cx="2118167" cy="8853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DVD’S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STEREOS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TELEVISION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VIDEOGAME SYSTEM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8148576" y="4552851"/>
            <a:ext cx="995422" cy="2472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8177486" y="5523081"/>
            <a:ext cx="2118167" cy="700268"/>
          </a:xfrm>
          <a:prstGeom prst="roundRect">
            <a:avLst/>
          </a:prstGeom>
          <a:solidFill>
            <a:srgbClr val="E1E3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CORDS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CABELS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WIFI-DONGELS</a:t>
            </a: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7014258" y="5888460"/>
            <a:ext cx="1163228" cy="2257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079099" y="5717383"/>
            <a:ext cx="2216893" cy="755109"/>
          </a:xfrm>
          <a:prstGeom prst="roundRect">
            <a:avLst/>
          </a:prstGeom>
          <a:solidFill>
            <a:srgbClr val="83D8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MICROWAVE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FANS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HEATERS</a:t>
            </a:r>
          </a:p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98991" y="3566198"/>
            <a:ext cx="2118167" cy="700268"/>
          </a:xfrm>
          <a:prstGeom prst="roundRect">
            <a:avLst/>
          </a:prstGeom>
          <a:solidFill>
            <a:srgbClr val="D5A0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AIR COMPRESSOR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HAMMER DRILL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11844" y="1558631"/>
            <a:ext cx="2118167" cy="7002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REMOTE CONTROLS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SMART LAMPS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SMART WATCHES</a:t>
            </a:r>
          </a:p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23306" y="32478"/>
            <a:ext cx="1869983" cy="915584"/>
          </a:xfrm>
          <a:prstGeom prst="roundRect">
            <a:avLst/>
          </a:prstGeom>
          <a:solidFill>
            <a:srgbClr val="EA4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MOBILES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LAPTOPS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PRINTERS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HARD DRIVES</a:t>
            </a:r>
          </a:p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>
            <a:off x="1924421" y="2406877"/>
            <a:ext cx="1250066" cy="4810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>
            <a:off x="1979271" y="4396952"/>
            <a:ext cx="1250066" cy="4985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>
            <a:off x="3312136" y="6134825"/>
            <a:ext cx="1453726" cy="17771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5266484" y="1101908"/>
            <a:ext cx="420803" cy="883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924421" y="2258899"/>
            <a:ext cx="0" cy="147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266484" y="947069"/>
            <a:ext cx="0" cy="147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979271" y="4266466"/>
            <a:ext cx="0" cy="130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966</Words>
  <Application>Microsoft Office PowerPoint</Application>
  <PresentationFormat>Widescreen</PresentationFormat>
  <Paragraphs>285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Gill Sans MT</vt:lpstr>
      <vt:lpstr>Lucida Calligraphy</vt:lpstr>
      <vt:lpstr>Open Sans</vt:lpstr>
      <vt:lpstr>Times New Roman</vt:lpstr>
      <vt:lpstr>trebuchet ms</vt:lpstr>
      <vt:lpstr>Wingdings</vt:lpstr>
      <vt:lpstr>Wingdings 2</vt:lpstr>
      <vt:lpstr>Dividend</vt:lpstr>
      <vt:lpstr>PowerPoint Presentation</vt:lpstr>
      <vt:lpstr>Team  members </vt:lpstr>
      <vt:lpstr>PowerPoint Presentation</vt:lpstr>
      <vt:lpstr>PowerPoint Presentation</vt:lpstr>
      <vt:lpstr>1. WHAT IS E-WASTE?</vt:lpstr>
      <vt:lpstr>2. HISTORY OF E-WASTE</vt:lpstr>
      <vt:lpstr>PowerPoint Presentation</vt:lpstr>
      <vt:lpstr>3. TYPES OF E-WASTE</vt:lpstr>
      <vt:lpstr>PowerPoint Presentation</vt:lpstr>
      <vt:lpstr>PowerPoint Presentation</vt:lpstr>
      <vt:lpstr>4. EFFECTS OF E-WASTE</vt:lpstr>
      <vt:lpstr>4.1. EFFECTS ON HUMAN</vt:lpstr>
      <vt:lpstr>PowerPoint Presentation</vt:lpstr>
      <vt:lpstr>4.2. EFFECTS ON ENVIRONMENT</vt:lpstr>
      <vt:lpstr>5. Statistics </vt:lpstr>
      <vt:lpstr>PowerPoint Presentation</vt:lpstr>
      <vt:lpstr>6. Data  Security</vt:lpstr>
      <vt:lpstr>7. SOLUTIONS </vt:lpstr>
      <vt:lpstr>7.1. role of student </vt:lpstr>
      <vt:lpstr>8. METHODS OF DISPOSAL</vt:lpstr>
      <vt:lpstr>9. PROCESS OF E-WASTE RECYCLING</vt:lpstr>
      <vt:lpstr>PowerPoint Presentation</vt:lpstr>
      <vt:lpstr>PowerPoint Presentation</vt:lpstr>
      <vt:lpstr>10. E-WASTE MANAGEMENT</vt:lpstr>
      <vt:lpstr>11. CONCLUSION</vt:lpstr>
      <vt:lpstr>12. 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2022-03-22T15:11:36Z</dcterms:created>
  <dcterms:modified xsi:type="dcterms:W3CDTF">2023-04-03T17:02:28Z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